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2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Arial Bold" charset="1" panose="020B0704020202020204"/>
      <p:regular r:id="rId15"/>
    </p:embeddedFont>
    <p:embeddedFont>
      <p:font typeface="Calibri (MS) Bold" charset="1" panose="020F0702030404030204"/>
      <p:regular r:id="rId16"/>
    </p:embeddedFont>
    <p:embeddedFont>
      <p:font typeface="Calibri (MS)" charset="1" panose="020F0502020204030204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notesMasters/notesMaster1.xml" Type="http://schemas.openxmlformats.org/officeDocument/2006/relationships/notesMaster"/><Relationship Id="rId13" Target="theme/theme2.xml" Type="http://schemas.openxmlformats.org/officeDocument/2006/relationships/theme"/><Relationship Id="rId14" Target="notesSlides/notesSlide1.xml" Type="http://schemas.openxmlformats.org/officeDocument/2006/relationships/notes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notesSlides/notesSlide2.xml" Type="http://schemas.openxmlformats.org/officeDocument/2006/relationships/notesSlide"/><Relationship Id="rId18" Target="fonts/font18.fntdata" Type="http://schemas.openxmlformats.org/officeDocument/2006/relationships/font"/><Relationship Id="rId19" Target="notesSlides/notesSlide3.xml" Type="http://schemas.openxmlformats.org/officeDocument/2006/relationships/notesSlide"/><Relationship Id="rId2" Target="presProps.xml" Type="http://schemas.openxmlformats.org/officeDocument/2006/relationships/presProps"/><Relationship Id="rId20" Target="notesSlides/notesSlide4.xml" Type="http://schemas.openxmlformats.org/officeDocument/2006/relationships/notesSlide"/><Relationship Id="rId21" Target="notesSlides/notesSlide5.xml" Type="http://schemas.openxmlformats.org/officeDocument/2006/relationships/notesSlide"/><Relationship Id="rId22" Target="notesSlides/notesSlide6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Rangkuman materi Mengenal AI dalam empat bagian: apa itu AI, generative AI, dampaknya ke pekerjaan, dan risikonya.</a:t>
            </a:r>
          </a:p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AI adalah program komputer yang belajar dari contoh. Ledakannya terjadi berkat data yang melimpah, komputer yang makin kuat, dan metode baru dalam memahami bahasa.</a:t>
            </a:r>
          </a:p>
          <a:p>
            <a:r>
              <a:rPr lang="en-US"/>
              <a:t>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Jenis AI yang paling ramai dibicarakan sekarang adalah generative AI, yang bisa menciptakan teks, gambar, hingga kode dari perintah bahasa sehari-hari.</a:t>
            </a:r>
          </a:p>
          <a:p>
            <a:r>
              <a:rPr lang="en-US"/>
              <a:t>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AI adalah alat yang sangat kuat, tetapi keputusan tetap ada di tangan manusia.</a:t>
            </a:r>
          </a:p>
          <a:p>
            <a:r>
              <a:rPr lang="en-US"/>
              <a:t>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jpeg" Type="http://schemas.openxmlformats.org/officeDocument/2006/relationships/image"/><Relationship Id="rId5" Target="../media/image3.png" Type="http://schemas.openxmlformats.org/officeDocument/2006/relationships/image"/><Relationship Id="rId6" Target="../media/image4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7.png" Type="http://schemas.openxmlformats.org/officeDocument/2006/relationships/image"/><Relationship Id="rId4" Target="../media/image2.jpeg" Type="http://schemas.openxmlformats.org/officeDocument/2006/relationships/image"/><Relationship Id="rId5" Target="../media/image8.png" Type="http://schemas.openxmlformats.org/officeDocument/2006/relationships/image"/><Relationship Id="rId6" Target="../media/image9.png" Type="http://schemas.openxmlformats.org/officeDocument/2006/relationships/image"/><Relationship Id="rId7" Target="../media/image1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11.png" Type="http://schemas.openxmlformats.org/officeDocument/2006/relationships/image"/><Relationship Id="rId4" Target="../media/image12.png" Type="http://schemas.openxmlformats.org/officeDocument/2006/relationships/image"/><Relationship Id="rId5" Target="../media/image13.png" Type="http://schemas.openxmlformats.org/officeDocument/2006/relationships/image"/><Relationship Id="rId6" Target="../media/image1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16.png" Type="http://schemas.openxmlformats.org/officeDocument/2006/relationships/image"/><Relationship Id="rId4" Target="../media/image2.jpeg" Type="http://schemas.openxmlformats.org/officeDocument/2006/relationships/image"/><Relationship Id="rId5" Target="../media/image1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2.jpeg" Type="http://schemas.openxmlformats.org/officeDocument/2006/relationships/image"/><Relationship Id="rId4" Target="../media/image18.png" Type="http://schemas.openxmlformats.org/officeDocument/2006/relationships/image"/><Relationship Id="rId5" Target="../media/image19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40A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84583" y="6022343"/>
            <a:ext cx="3774443" cy="3134363"/>
            <a:chOff x="0" y="0"/>
            <a:chExt cx="5032591" cy="417915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032629" cy="4179189"/>
            </a:xfrm>
            <a:custGeom>
              <a:avLst/>
              <a:gdLst/>
              <a:ahLst/>
              <a:cxnLst/>
              <a:rect r="r" b="b" t="t" l="l"/>
              <a:pathLst>
                <a:path h="4179189" w="5032629">
                  <a:moveTo>
                    <a:pt x="0" y="344170"/>
                  </a:moveTo>
                  <a:cubicBezTo>
                    <a:pt x="0" y="154051"/>
                    <a:pt x="154051" y="0"/>
                    <a:pt x="344170" y="0"/>
                  </a:cubicBezTo>
                  <a:lnTo>
                    <a:pt x="4688459" y="0"/>
                  </a:lnTo>
                  <a:cubicBezTo>
                    <a:pt x="4878578" y="0"/>
                    <a:pt x="5032629" y="154051"/>
                    <a:pt x="5032629" y="344170"/>
                  </a:cubicBezTo>
                  <a:lnTo>
                    <a:pt x="5032629" y="3835019"/>
                  </a:lnTo>
                  <a:cubicBezTo>
                    <a:pt x="5032629" y="4025138"/>
                    <a:pt x="4878578" y="4179189"/>
                    <a:pt x="4688459" y="4179189"/>
                  </a:cubicBezTo>
                  <a:lnTo>
                    <a:pt x="344170" y="4179189"/>
                  </a:lnTo>
                  <a:cubicBezTo>
                    <a:pt x="154051" y="4179189"/>
                    <a:pt x="0" y="4025138"/>
                    <a:pt x="0" y="3835019"/>
                  </a:cubicBezTo>
                  <a:close/>
                </a:path>
              </a:pathLst>
            </a:custGeom>
            <a:solidFill>
              <a:srgbClr val="2B51C4"/>
            </a:solidFill>
            <a:ln w="25400" cap="sq">
              <a:solidFill>
                <a:srgbClr val="2B51C4"/>
              </a:solidFill>
              <a:prstDash val="solid"/>
              <a:miter/>
            </a:ln>
          </p:spPr>
        </p:sp>
      </p:grpSp>
      <p:grpSp>
        <p:nvGrpSpPr>
          <p:cNvPr name="Group 4" id="4"/>
          <p:cNvGrpSpPr/>
          <p:nvPr/>
        </p:nvGrpSpPr>
        <p:grpSpPr>
          <a:xfrm rot="0">
            <a:off x="1554480" y="6492240"/>
            <a:ext cx="822960" cy="822960"/>
            <a:chOff x="0" y="0"/>
            <a:chExt cx="1097280" cy="1097280"/>
          </a:xfrm>
        </p:grpSpPr>
        <p:sp>
          <p:nvSpPr>
            <p:cNvPr name="Freeform 5" id="5" descr="preencoded.png"/>
            <p:cNvSpPr/>
            <p:nvPr/>
          </p:nvSpPr>
          <p:spPr>
            <a:xfrm flipH="false" flipV="false" rot="0">
              <a:off x="0" y="0"/>
              <a:ext cx="1097280" cy="1097280"/>
            </a:xfrm>
            <a:custGeom>
              <a:avLst/>
              <a:gdLst/>
              <a:ahLst/>
              <a:cxnLst/>
              <a:rect r="r" b="b" t="t" l="l"/>
              <a:pathLst>
                <a:path h="1097280" w="1097280">
                  <a:moveTo>
                    <a:pt x="0" y="0"/>
                  </a:moveTo>
                  <a:lnTo>
                    <a:pt x="1097280" y="0"/>
                  </a:lnTo>
                  <a:lnTo>
                    <a:pt x="1097280" y="1097280"/>
                  </a:lnTo>
                  <a:lnTo>
                    <a:pt x="0" y="10972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3291840" y="6492240"/>
            <a:ext cx="1097280" cy="822960"/>
            <a:chOff x="0" y="0"/>
            <a:chExt cx="1463040" cy="109728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463040" cy="1097280"/>
            </a:xfrm>
            <a:custGeom>
              <a:avLst/>
              <a:gdLst/>
              <a:ahLst/>
              <a:cxnLst/>
              <a:rect r="r" b="b" t="t" l="l"/>
              <a:pathLst>
                <a:path h="1097280" w="1463040">
                  <a:moveTo>
                    <a:pt x="0" y="0"/>
                  </a:moveTo>
                  <a:lnTo>
                    <a:pt x="1463040" y="0"/>
                  </a:lnTo>
                  <a:lnTo>
                    <a:pt x="1463040" y="1097280"/>
                  </a:lnTo>
                  <a:lnTo>
                    <a:pt x="0" y="10972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6227" t="0" r="-46227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1463040" cy="111633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r">
                <a:lnSpc>
                  <a:spcPts val="3359"/>
                </a:lnSpc>
              </a:pPr>
              <a:r>
                <a:rPr lang="en-US" sz="2799" b="true">
                  <a:solidFill>
                    <a:srgbClr val="F4C51A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01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554480" y="7589520"/>
            <a:ext cx="2926080" cy="1280160"/>
            <a:chOff x="0" y="0"/>
            <a:chExt cx="3901440" cy="170688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01440" cy="1706880"/>
            </a:xfrm>
            <a:custGeom>
              <a:avLst/>
              <a:gdLst/>
              <a:ahLst/>
              <a:cxnLst/>
              <a:rect r="r" b="b" t="t" l="l"/>
              <a:pathLst>
                <a:path h="1706880" w="3901440">
                  <a:moveTo>
                    <a:pt x="0" y="0"/>
                  </a:moveTo>
                  <a:lnTo>
                    <a:pt x="3901440" y="0"/>
                  </a:lnTo>
                  <a:lnTo>
                    <a:pt x="3901440" y="1706880"/>
                  </a:lnTo>
                  <a:lnTo>
                    <a:pt x="0" y="17068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6132" t="0" r="-6132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3901440" cy="172593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3600"/>
                </a:lnSpc>
              </a:pPr>
              <a:r>
                <a:rPr lang="en-US" sz="3000" b="true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Apa itu AI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5199383" y="6022343"/>
            <a:ext cx="3774443" cy="3134363"/>
            <a:chOff x="0" y="0"/>
            <a:chExt cx="5032591" cy="417915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5032629" cy="4179189"/>
            </a:xfrm>
            <a:custGeom>
              <a:avLst/>
              <a:gdLst/>
              <a:ahLst/>
              <a:cxnLst/>
              <a:rect r="r" b="b" t="t" l="l"/>
              <a:pathLst>
                <a:path h="4179189" w="5032629">
                  <a:moveTo>
                    <a:pt x="0" y="344170"/>
                  </a:moveTo>
                  <a:cubicBezTo>
                    <a:pt x="0" y="154051"/>
                    <a:pt x="154051" y="0"/>
                    <a:pt x="344170" y="0"/>
                  </a:cubicBezTo>
                  <a:lnTo>
                    <a:pt x="4688459" y="0"/>
                  </a:lnTo>
                  <a:cubicBezTo>
                    <a:pt x="4878578" y="0"/>
                    <a:pt x="5032629" y="154051"/>
                    <a:pt x="5032629" y="344170"/>
                  </a:cubicBezTo>
                  <a:lnTo>
                    <a:pt x="5032629" y="3835019"/>
                  </a:lnTo>
                  <a:cubicBezTo>
                    <a:pt x="5032629" y="4025138"/>
                    <a:pt x="4878578" y="4179189"/>
                    <a:pt x="4688459" y="4179189"/>
                  </a:cubicBezTo>
                  <a:lnTo>
                    <a:pt x="344170" y="4179189"/>
                  </a:lnTo>
                  <a:cubicBezTo>
                    <a:pt x="154051" y="4179189"/>
                    <a:pt x="0" y="4025138"/>
                    <a:pt x="0" y="3835019"/>
                  </a:cubicBezTo>
                  <a:close/>
                </a:path>
              </a:pathLst>
            </a:custGeom>
            <a:solidFill>
              <a:srgbClr val="2B51C4"/>
            </a:solidFill>
            <a:ln w="25400" cap="sq">
              <a:solidFill>
                <a:srgbClr val="2B51C4"/>
              </a:solidFill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5669280" y="6492240"/>
            <a:ext cx="822960" cy="822960"/>
            <a:chOff x="0" y="0"/>
            <a:chExt cx="1097280" cy="1097280"/>
          </a:xfrm>
        </p:grpSpPr>
        <p:sp>
          <p:nvSpPr>
            <p:cNvPr name="Freeform 15" id="15" descr="preencoded.png"/>
            <p:cNvSpPr/>
            <p:nvPr/>
          </p:nvSpPr>
          <p:spPr>
            <a:xfrm flipH="false" flipV="false" rot="0">
              <a:off x="0" y="0"/>
              <a:ext cx="1097280" cy="1097280"/>
            </a:xfrm>
            <a:custGeom>
              <a:avLst/>
              <a:gdLst/>
              <a:ahLst/>
              <a:cxnLst/>
              <a:rect r="r" b="b" t="t" l="l"/>
              <a:pathLst>
                <a:path h="1097280" w="1097280">
                  <a:moveTo>
                    <a:pt x="0" y="0"/>
                  </a:moveTo>
                  <a:lnTo>
                    <a:pt x="1097280" y="0"/>
                  </a:lnTo>
                  <a:lnTo>
                    <a:pt x="1097280" y="1097280"/>
                  </a:lnTo>
                  <a:lnTo>
                    <a:pt x="0" y="10972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7406640" y="6492240"/>
            <a:ext cx="1097280" cy="822960"/>
            <a:chOff x="0" y="0"/>
            <a:chExt cx="1463040" cy="109728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463040" cy="1097280"/>
            </a:xfrm>
            <a:custGeom>
              <a:avLst/>
              <a:gdLst/>
              <a:ahLst/>
              <a:cxnLst/>
              <a:rect r="r" b="b" t="t" l="l"/>
              <a:pathLst>
                <a:path h="1097280" w="1463040">
                  <a:moveTo>
                    <a:pt x="0" y="0"/>
                  </a:moveTo>
                  <a:lnTo>
                    <a:pt x="1463040" y="0"/>
                  </a:lnTo>
                  <a:lnTo>
                    <a:pt x="1463040" y="1097280"/>
                  </a:lnTo>
                  <a:lnTo>
                    <a:pt x="0" y="10972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6227" t="0" r="-46227" b="0"/>
              </a:stretch>
            </a:blip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19050"/>
              <a:ext cx="1463040" cy="111633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r">
                <a:lnSpc>
                  <a:spcPts val="3359"/>
                </a:lnSpc>
              </a:pPr>
              <a:r>
                <a:rPr lang="en-US" sz="2799" b="true">
                  <a:solidFill>
                    <a:srgbClr val="F4C51A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02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5669280" y="7589520"/>
            <a:ext cx="2926080" cy="1280160"/>
            <a:chOff x="0" y="0"/>
            <a:chExt cx="3901440" cy="170688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901440" cy="1706880"/>
            </a:xfrm>
            <a:custGeom>
              <a:avLst/>
              <a:gdLst/>
              <a:ahLst/>
              <a:cxnLst/>
              <a:rect r="r" b="b" t="t" l="l"/>
              <a:pathLst>
                <a:path h="1706880" w="3901440">
                  <a:moveTo>
                    <a:pt x="0" y="0"/>
                  </a:moveTo>
                  <a:lnTo>
                    <a:pt x="3901440" y="0"/>
                  </a:lnTo>
                  <a:lnTo>
                    <a:pt x="3901440" y="1706880"/>
                  </a:lnTo>
                  <a:lnTo>
                    <a:pt x="0" y="17068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6132" t="0" r="-6132" b="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19050"/>
              <a:ext cx="3901440" cy="172593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3600"/>
                </a:lnSpc>
              </a:pPr>
              <a:r>
                <a:rPr lang="en-US" sz="3000" b="true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Generative AI</a:t>
              </a: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10858913" y="1178211"/>
            <a:ext cx="6287364" cy="4872707"/>
          </a:xfrm>
          <a:custGeom>
            <a:avLst/>
            <a:gdLst/>
            <a:ahLst/>
            <a:cxnLst/>
            <a:rect r="r" b="b" t="t" l="l"/>
            <a:pathLst>
              <a:path h="4872707" w="6287364">
                <a:moveTo>
                  <a:pt x="0" y="0"/>
                </a:moveTo>
                <a:lnTo>
                  <a:pt x="6287363" y="0"/>
                </a:lnTo>
                <a:lnTo>
                  <a:pt x="6287363" y="4872707"/>
                </a:lnTo>
                <a:lnTo>
                  <a:pt x="0" y="487270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0">
            <a:off x="9314183" y="6022343"/>
            <a:ext cx="3774443" cy="3134363"/>
            <a:chOff x="0" y="0"/>
            <a:chExt cx="5032591" cy="4179151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5032629" cy="4179189"/>
            </a:xfrm>
            <a:custGeom>
              <a:avLst/>
              <a:gdLst/>
              <a:ahLst/>
              <a:cxnLst/>
              <a:rect r="r" b="b" t="t" l="l"/>
              <a:pathLst>
                <a:path h="4179189" w="5032629">
                  <a:moveTo>
                    <a:pt x="0" y="344170"/>
                  </a:moveTo>
                  <a:cubicBezTo>
                    <a:pt x="0" y="154051"/>
                    <a:pt x="154051" y="0"/>
                    <a:pt x="344170" y="0"/>
                  </a:cubicBezTo>
                  <a:lnTo>
                    <a:pt x="4688459" y="0"/>
                  </a:lnTo>
                  <a:cubicBezTo>
                    <a:pt x="4878578" y="0"/>
                    <a:pt x="5032629" y="154051"/>
                    <a:pt x="5032629" y="344170"/>
                  </a:cubicBezTo>
                  <a:lnTo>
                    <a:pt x="5032629" y="3835019"/>
                  </a:lnTo>
                  <a:cubicBezTo>
                    <a:pt x="5032629" y="4025138"/>
                    <a:pt x="4878578" y="4179189"/>
                    <a:pt x="4688459" y="4179189"/>
                  </a:cubicBezTo>
                  <a:lnTo>
                    <a:pt x="344170" y="4179189"/>
                  </a:lnTo>
                  <a:cubicBezTo>
                    <a:pt x="154051" y="4179189"/>
                    <a:pt x="0" y="4025138"/>
                    <a:pt x="0" y="3835019"/>
                  </a:cubicBezTo>
                  <a:close/>
                </a:path>
              </a:pathLst>
            </a:custGeom>
            <a:solidFill>
              <a:srgbClr val="2B51C4"/>
            </a:solidFill>
            <a:ln w="25400" cap="sq">
              <a:solidFill>
                <a:srgbClr val="2B51C4"/>
              </a:solidFill>
              <a:prstDash val="solid"/>
              <a:miter/>
            </a:ln>
          </p:spPr>
        </p:sp>
      </p:grpSp>
      <p:grpSp>
        <p:nvGrpSpPr>
          <p:cNvPr name="Group 25" id="25"/>
          <p:cNvGrpSpPr/>
          <p:nvPr/>
        </p:nvGrpSpPr>
        <p:grpSpPr>
          <a:xfrm rot="0">
            <a:off x="9784080" y="6492240"/>
            <a:ext cx="822960" cy="822960"/>
            <a:chOff x="0" y="0"/>
            <a:chExt cx="1097280" cy="1097280"/>
          </a:xfrm>
        </p:grpSpPr>
        <p:sp>
          <p:nvSpPr>
            <p:cNvPr name="Freeform 26" id="26" descr="preencoded.png"/>
            <p:cNvSpPr/>
            <p:nvPr/>
          </p:nvSpPr>
          <p:spPr>
            <a:xfrm flipH="false" flipV="false" rot="0">
              <a:off x="0" y="0"/>
              <a:ext cx="1097280" cy="1097280"/>
            </a:xfrm>
            <a:custGeom>
              <a:avLst/>
              <a:gdLst/>
              <a:ahLst/>
              <a:cxnLst/>
              <a:rect r="r" b="b" t="t" l="l"/>
              <a:pathLst>
                <a:path h="1097280" w="1097280">
                  <a:moveTo>
                    <a:pt x="0" y="0"/>
                  </a:moveTo>
                  <a:lnTo>
                    <a:pt x="1097280" y="0"/>
                  </a:lnTo>
                  <a:lnTo>
                    <a:pt x="1097280" y="1097280"/>
                  </a:lnTo>
                  <a:lnTo>
                    <a:pt x="0" y="10972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1521440" y="6492240"/>
            <a:ext cx="1097280" cy="822960"/>
            <a:chOff x="0" y="0"/>
            <a:chExt cx="1463040" cy="109728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463040" cy="1097280"/>
            </a:xfrm>
            <a:custGeom>
              <a:avLst/>
              <a:gdLst/>
              <a:ahLst/>
              <a:cxnLst/>
              <a:rect r="r" b="b" t="t" l="l"/>
              <a:pathLst>
                <a:path h="1097280" w="1463040">
                  <a:moveTo>
                    <a:pt x="0" y="0"/>
                  </a:moveTo>
                  <a:lnTo>
                    <a:pt x="1463040" y="0"/>
                  </a:lnTo>
                  <a:lnTo>
                    <a:pt x="1463040" y="1097280"/>
                  </a:lnTo>
                  <a:lnTo>
                    <a:pt x="0" y="10972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6227" t="0" r="-46227" b="0"/>
              </a:stretch>
            </a:blip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19050"/>
              <a:ext cx="1463040" cy="111633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r">
                <a:lnSpc>
                  <a:spcPts val="3359"/>
                </a:lnSpc>
              </a:pPr>
              <a:r>
                <a:rPr lang="en-US" sz="2799" b="true">
                  <a:solidFill>
                    <a:srgbClr val="F4C51A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03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9784080" y="7589520"/>
            <a:ext cx="2926080" cy="1280160"/>
            <a:chOff x="0" y="0"/>
            <a:chExt cx="3901440" cy="170688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3901440" cy="1706880"/>
            </a:xfrm>
            <a:custGeom>
              <a:avLst/>
              <a:gdLst/>
              <a:ahLst/>
              <a:cxnLst/>
              <a:rect r="r" b="b" t="t" l="l"/>
              <a:pathLst>
                <a:path h="1706880" w="3901440">
                  <a:moveTo>
                    <a:pt x="0" y="0"/>
                  </a:moveTo>
                  <a:lnTo>
                    <a:pt x="3901440" y="0"/>
                  </a:lnTo>
                  <a:lnTo>
                    <a:pt x="3901440" y="1706880"/>
                  </a:lnTo>
                  <a:lnTo>
                    <a:pt x="0" y="17068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6132" t="0" r="-6132" b="0"/>
              </a:stretch>
            </a:blip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19050"/>
              <a:ext cx="3901440" cy="172593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3600"/>
                </a:lnSpc>
              </a:pPr>
              <a:r>
                <a:rPr lang="en-US" sz="3000" b="true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Dampak ke pekerjaan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13428983" y="6022343"/>
            <a:ext cx="3774443" cy="3134363"/>
            <a:chOff x="0" y="0"/>
            <a:chExt cx="5032591" cy="4179151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5032629" cy="4179189"/>
            </a:xfrm>
            <a:custGeom>
              <a:avLst/>
              <a:gdLst/>
              <a:ahLst/>
              <a:cxnLst/>
              <a:rect r="r" b="b" t="t" l="l"/>
              <a:pathLst>
                <a:path h="4179189" w="5032629">
                  <a:moveTo>
                    <a:pt x="0" y="344170"/>
                  </a:moveTo>
                  <a:cubicBezTo>
                    <a:pt x="0" y="154051"/>
                    <a:pt x="154051" y="0"/>
                    <a:pt x="344170" y="0"/>
                  </a:cubicBezTo>
                  <a:lnTo>
                    <a:pt x="4688459" y="0"/>
                  </a:lnTo>
                  <a:cubicBezTo>
                    <a:pt x="4878578" y="0"/>
                    <a:pt x="5032629" y="154051"/>
                    <a:pt x="5032629" y="344170"/>
                  </a:cubicBezTo>
                  <a:lnTo>
                    <a:pt x="5032629" y="3835019"/>
                  </a:lnTo>
                  <a:cubicBezTo>
                    <a:pt x="5032629" y="4025138"/>
                    <a:pt x="4878578" y="4179189"/>
                    <a:pt x="4688459" y="4179189"/>
                  </a:cubicBezTo>
                  <a:lnTo>
                    <a:pt x="344170" y="4179189"/>
                  </a:lnTo>
                  <a:cubicBezTo>
                    <a:pt x="154051" y="4179189"/>
                    <a:pt x="0" y="4025138"/>
                    <a:pt x="0" y="3835019"/>
                  </a:cubicBezTo>
                  <a:close/>
                </a:path>
              </a:pathLst>
            </a:custGeom>
            <a:solidFill>
              <a:srgbClr val="2B51C4"/>
            </a:solidFill>
            <a:ln w="25400" cap="sq">
              <a:solidFill>
                <a:srgbClr val="2B51C4"/>
              </a:solidFill>
              <a:prstDash val="solid"/>
              <a:miter/>
            </a:ln>
          </p:spPr>
        </p:sp>
      </p:grpSp>
      <p:grpSp>
        <p:nvGrpSpPr>
          <p:cNvPr name="Group 35" id="35"/>
          <p:cNvGrpSpPr/>
          <p:nvPr/>
        </p:nvGrpSpPr>
        <p:grpSpPr>
          <a:xfrm rot="0">
            <a:off x="13898880" y="6492240"/>
            <a:ext cx="822960" cy="822960"/>
            <a:chOff x="0" y="0"/>
            <a:chExt cx="1097280" cy="1097280"/>
          </a:xfrm>
        </p:grpSpPr>
        <p:sp>
          <p:nvSpPr>
            <p:cNvPr name="Freeform 36" id="36" descr="preencoded.png"/>
            <p:cNvSpPr/>
            <p:nvPr/>
          </p:nvSpPr>
          <p:spPr>
            <a:xfrm flipH="false" flipV="false" rot="0">
              <a:off x="0" y="0"/>
              <a:ext cx="1097280" cy="1097280"/>
            </a:xfrm>
            <a:custGeom>
              <a:avLst/>
              <a:gdLst/>
              <a:ahLst/>
              <a:cxnLst/>
              <a:rect r="r" b="b" t="t" l="l"/>
              <a:pathLst>
                <a:path h="1097280" w="1097280">
                  <a:moveTo>
                    <a:pt x="0" y="0"/>
                  </a:moveTo>
                  <a:lnTo>
                    <a:pt x="1097280" y="0"/>
                  </a:lnTo>
                  <a:lnTo>
                    <a:pt x="1097280" y="1097280"/>
                  </a:lnTo>
                  <a:lnTo>
                    <a:pt x="0" y="10972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</p:grpSp>
      <p:grpSp>
        <p:nvGrpSpPr>
          <p:cNvPr name="Group 37" id="37"/>
          <p:cNvGrpSpPr/>
          <p:nvPr/>
        </p:nvGrpSpPr>
        <p:grpSpPr>
          <a:xfrm rot="0">
            <a:off x="15636240" y="6492240"/>
            <a:ext cx="1097280" cy="822960"/>
            <a:chOff x="0" y="0"/>
            <a:chExt cx="1463040" cy="109728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1463040" cy="1097280"/>
            </a:xfrm>
            <a:custGeom>
              <a:avLst/>
              <a:gdLst/>
              <a:ahLst/>
              <a:cxnLst/>
              <a:rect r="r" b="b" t="t" l="l"/>
              <a:pathLst>
                <a:path h="1097280" w="1463040">
                  <a:moveTo>
                    <a:pt x="0" y="0"/>
                  </a:moveTo>
                  <a:lnTo>
                    <a:pt x="1463040" y="0"/>
                  </a:lnTo>
                  <a:lnTo>
                    <a:pt x="1463040" y="1097280"/>
                  </a:lnTo>
                  <a:lnTo>
                    <a:pt x="0" y="10972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46227" t="0" r="-46227" b="0"/>
              </a:stretch>
            </a:blipFill>
          </p:spPr>
        </p:sp>
        <p:sp>
          <p:nvSpPr>
            <p:cNvPr name="TextBox 39" id="39"/>
            <p:cNvSpPr txBox="true"/>
            <p:nvPr/>
          </p:nvSpPr>
          <p:spPr>
            <a:xfrm>
              <a:off x="0" y="-19050"/>
              <a:ext cx="1463040" cy="111633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r">
                <a:lnSpc>
                  <a:spcPts val="3359"/>
                </a:lnSpc>
              </a:pPr>
              <a:r>
                <a:rPr lang="en-US" sz="2799" b="true">
                  <a:solidFill>
                    <a:srgbClr val="F4C51A"/>
                  </a:solidFill>
                  <a:latin typeface="Arial Bold"/>
                  <a:ea typeface="Arial Bold"/>
                  <a:cs typeface="Arial Bold"/>
                  <a:sym typeface="Arial Bold"/>
                </a:rPr>
                <a:t>04</a:t>
              </a: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13898880" y="7589520"/>
            <a:ext cx="2926080" cy="1280160"/>
            <a:chOff x="0" y="0"/>
            <a:chExt cx="3901440" cy="170688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3901440" cy="1706880"/>
            </a:xfrm>
            <a:custGeom>
              <a:avLst/>
              <a:gdLst/>
              <a:ahLst/>
              <a:cxnLst/>
              <a:rect r="r" b="b" t="t" l="l"/>
              <a:pathLst>
                <a:path h="1706880" w="3901440">
                  <a:moveTo>
                    <a:pt x="0" y="0"/>
                  </a:moveTo>
                  <a:lnTo>
                    <a:pt x="3901440" y="0"/>
                  </a:lnTo>
                  <a:lnTo>
                    <a:pt x="3901440" y="1706880"/>
                  </a:lnTo>
                  <a:lnTo>
                    <a:pt x="0" y="17068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6132" t="0" r="-6132" b="0"/>
              </a:stretch>
            </a:blipFill>
          </p:spPr>
        </p:sp>
        <p:sp>
          <p:nvSpPr>
            <p:cNvPr name="TextBox 42" id="42"/>
            <p:cNvSpPr txBox="true"/>
            <p:nvPr/>
          </p:nvSpPr>
          <p:spPr>
            <a:xfrm>
              <a:off x="0" y="-19050"/>
              <a:ext cx="3901440" cy="172593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3600"/>
                </a:lnSpc>
              </a:pPr>
              <a:r>
                <a:rPr lang="en-US" sz="3000" b="true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Risiko AI</a:t>
              </a:r>
            </a:p>
          </p:txBody>
        </p:sp>
      </p:grpSp>
      <p:sp>
        <p:nvSpPr>
          <p:cNvPr name="TextBox 43" id="43"/>
          <p:cNvSpPr txBox="true"/>
          <p:nvPr/>
        </p:nvSpPr>
        <p:spPr>
          <a:xfrm rot="0">
            <a:off x="1097280" y="1169670"/>
            <a:ext cx="10972800" cy="567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9"/>
              </a:lnSpc>
            </a:pPr>
            <a:r>
              <a:rPr lang="en-US" b="true" sz="2199" spc="599">
                <a:solidFill>
                  <a:srgbClr val="F4C51A"/>
                </a:solidFill>
                <a:latin typeface="Arial Bold"/>
                <a:ea typeface="Arial Bold"/>
                <a:cs typeface="Arial Bold"/>
                <a:sym typeface="Arial Bold"/>
              </a:rPr>
              <a:t>RANGKUMAN MATERI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1097280" y="1689735"/>
            <a:ext cx="11338560" cy="2059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400"/>
              </a:lnSpc>
            </a:pPr>
            <a:r>
              <a:rPr lang="en-US" sz="12000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Kesimpulan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1223010" y="3472815"/>
            <a:ext cx="1097280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80"/>
              </a:lnSpc>
            </a:pPr>
            <a:r>
              <a:rPr lang="en-US" sz="2900" b="true">
                <a:solidFill>
                  <a:srgbClr val="DCE3F7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Mengenal AI: Pengertian dan Dampaknya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960103" y="2639063"/>
            <a:ext cx="6426203" cy="1762763"/>
            <a:chOff x="0" y="0"/>
            <a:chExt cx="8568271" cy="235035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568182" cy="2350262"/>
            </a:xfrm>
            <a:custGeom>
              <a:avLst/>
              <a:gdLst/>
              <a:ahLst/>
              <a:cxnLst/>
              <a:rect r="r" b="b" t="t" l="l"/>
              <a:pathLst>
                <a:path h="2350262" w="8568182">
                  <a:moveTo>
                    <a:pt x="0" y="346329"/>
                  </a:moveTo>
                  <a:cubicBezTo>
                    <a:pt x="0" y="155067"/>
                    <a:pt x="155067" y="0"/>
                    <a:pt x="346329" y="0"/>
                  </a:cubicBezTo>
                  <a:lnTo>
                    <a:pt x="8221853" y="0"/>
                  </a:lnTo>
                  <a:cubicBezTo>
                    <a:pt x="8413115" y="0"/>
                    <a:pt x="8568182" y="155067"/>
                    <a:pt x="8568182" y="346329"/>
                  </a:cubicBezTo>
                  <a:lnTo>
                    <a:pt x="8568182" y="2003933"/>
                  </a:lnTo>
                  <a:cubicBezTo>
                    <a:pt x="8568182" y="2195195"/>
                    <a:pt x="8413115" y="2350262"/>
                    <a:pt x="8221853" y="2350262"/>
                  </a:cubicBezTo>
                  <a:lnTo>
                    <a:pt x="346329" y="2350262"/>
                  </a:lnTo>
                  <a:cubicBezTo>
                    <a:pt x="155067" y="2350389"/>
                    <a:pt x="0" y="2195322"/>
                    <a:pt x="0" y="2003933"/>
                  </a:cubicBezTo>
                  <a:close/>
                </a:path>
              </a:pathLst>
            </a:custGeom>
            <a:solidFill>
              <a:srgbClr val="EEF2FC"/>
            </a:solidFill>
            <a:ln w="25400" cap="sq">
              <a:solidFill>
                <a:srgbClr val="EEF2FC"/>
              </a:solidFill>
              <a:prstDash val="solid"/>
              <a:miter/>
            </a:ln>
          </p:spPr>
        </p:sp>
      </p:grpSp>
      <p:grpSp>
        <p:nvGrpSpPr>
          <p:cNvPr name="Group 4" id="4"/>
          <p:cNvGrpSpPr/>
          <p:nvPr/>
        </p:nvGrpSpPr>
        <p:grpSpPr>
          <a:xfrm rot="0">
            <a:off x="11325863" y="2949959"/>
            <a:ext cx="1122683" cy="1122683"/>
            <a:chOff x="0" y="0"/>
            <a:chExt cx="1496911" cy="149691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496822" cy="1496822"/>
            </a:xfrm>
            <a:custGeom>
              <a:avLst/>
              <a:gdLst/>
              <a:ahLst/>
              <a:cxnLst/>
              <a:rect r="r" b="b" t="t" l="l"/>
              <a:pathLst>
                <a:path h="1496822" w="1496822">
                  <a:moveTo>
                    <a:pt x="0" y="748411"/>
                  </a:moveTo>
                  <a:cubicBezTo>
                    <a:pt x="0" y="335153"/>
                    <a:pt x="335153" y="0"/>
                    <a:pt x="748411" y="0"/>
                  </a:cubicBezTo>
                  <a:cubicBezTo>
                    <a:pt x="1161669" y="0"/>
                    <a:pt x="1496822" y="335153"/>
                    <a:pt x="1496822" y="748411"/>
                  </a:cubicBezTo>
                  <a:cubicBezTo>
                    <a:pt x="1496822" y="1161669"/>
                    <a:pt x="1161669" y="1496822"/>
                    <a:pt x="748411" y="1496822"/>
                  </a:cubicBezTo>
                  <a:cubicBezTo>
                    <a:pt x="335153" y="1496822"/>
                    <a:pt x="0" y="1161796"/>
                    <a:pt x="0" y="748411"/>
                  </a:cubicBezTo>
                  <a:close/>
                </a:path>
              </a:pathLst>
            </a:custGeom>
            <a:solidFill>
              <a:srgbClr val="1F40A8"/>
            </a:solidFill>
            <a:ln w="25400" cap="sq">
              <a:solidFill>
                <a:srgbClr val="1F40A8"/>
              </a:solidFill>
              <a:prstDash val="solid"/>
              <a:miter/>
            </a:ln>
          </p:spPr>
        </p:sp>
      </p:grpSp>
      <p:grpSp>
        <p:nvGrpSpPr>
          <p:cNvPr name="Group 6" id="6"/>
          <p:cNvGrpSpPr/>
          <p:nvPr/>
        </p:nvGrpSpPr>
        <p:grpSpPr>
          <a:xfrm rot="0">
            <a:off x="11634826" y="3258922"/>
            <a:ext cx="504749" cy="504749"/>
            <a:chOff x="0" y="0"/>
            <a:chExt cx="672998" cy="672998"/>
          </a:xfrm>
        </p:grpSpPr>
        <p:sp>
          <p:nvSpPr>
            <p:cNvPr name="Freeform 7" id="7" descr="preencoded.png"/>
            <p:cNvSpPr/>
            <p:nvPr/>
          </p:nvSpPr>
          <p:spPr>
            <a:xfrm flipH="false" flipV="false" rot="0">
              <a:off x="0" y="0"/>
              <a:ext cx="672973" cy="672973"/>
            </a:xfrm>
            <a:custGeom>
              <a:avLst/>
              <a:gdLst/>
              <a:ahLst/>
              <a:cxnLst/>
              <a:rect r="r" b="b" t="t" l="l"/>
              <a:pathLst>
                <a:path h="672973" w="672973">
                  <a:moveTo>
                    <a:pt x="0" y="0"/>
                  </a:moveTo>
                  <a:lnTo>
                    <a:pt x="672973" y="0"/>
                  </a:lnTo>
                  <a:lnTo>
                    <a:pt x="672973" y="672973"/>
                  </a:lnTo>
                  <a:lnTo>
                    <a:pt x="0" y="6729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-3" b="-3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12801600" y="2651760"/>
            <a:ext cx="4297680" cy="1737360"/>
            <a:chOff x="0" y="0"/>
            <a:chExt cx="5730240" cy="231648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730240" cy="2316480"/>
            </a:xfrm>
            <a:custGeom>
              <a:avLst/>
              <a:gdLst/>
              <a:ahLst/>
              <a:cxnLst/>
              <a:rect r="r" b="b" t="t" l="l"/>
              <a:pathLst>
                <a:path h="2316480" w="5730240">
                  <a:moveTo>
                    <a:pt x="0" y="0"/>
                  </a:moveTo>
                  <a:lnTo>
                    <a:pt x="5730240" y="0"/>
                  </a:lnTo>
                  <a:lnTo>
                    <a:pt x="5730240" y="2316480"/>
                  </a:lnTo>
                  <a:lnTo>
                    <a:pt x="0" y="23164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1867" t="0" r="-1867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66675"/>
              <a:ext cx="5730240" cy="23831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3600"/>
                </a:lnSpc>
              </a:pPr>
              <a:r>
                <a:rPr lang="en-US" sz="3000" b="true">
                  <a:solidFill>
                    <a:srgbClr val="111B45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Data yang melimpah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0960103" y="4742183"/>
            <a:ext cx="6426203" cy="1762763"/>
            <a:chOff x="0" y="0"/>
            <a:chExt cx="8568271" cy="2350351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568182" cy="2350262"/>
            </a:xfrm>
            <a:custGeom>
              <a:avLst/>
              <a:gdLst/>
              <a:ahLst/>
              <a:cxnLst/>
              <a:rect r="r" b="b" t="t" l="l"/>
              <a:pathLst>
                <a:path h="2350262" w="8568182">
                  <a:moveTo>
                    <a:pt x="0" y="346329"/>
                  </a:moveTo>
                  <a:cubicBezTo>
                    <a:pt x="0" y="155067"/>
                    <a:pt x="155067" y="0"/>
                    <a:pt x="346329" y="0"/>
                  </a:cubicBezTo>
                  <a:lnTo>
                    <a:pt x="8221853" y="0"/>
                  </a:lnTo>
                  <a:cubicBezTo>
                    <a:pt x="8413115" y="0"/>
                    <a:pt x="8568182" y="155067"/>
                    <a:pt x="8568182" y="346329"/>
                  </a:cubicBezTo>
                  <a:lnTo>
                    <a:pt x="8568182" y="2003933"/>
                  </a:lnTo>
                  <a:cubicBezTo>
                    <a:pt x="8568182" y="2195195"/>
                    <a:pt x="8413115" y="2350262"/>
                    <a:pt x="8221853" y="2350262"/>
                  </a:cubicBezTo>
                  <a:lnTo>
                    <a:pt x="346329" y="2350262"/>
                  </a:lnTo>
                  <a:cubicBezTo>
                    <a:pt x="155067" y="2350389"/>
                    <a:pt x="0" y="2195322"/>
                    <a:pt x="0" y="2003933"/>
                  </a:cubicBezTo>
                  <a:close/>
                </a:path>
              </a:pathLst>
            </a:custGeom>
            <a:solidFill>
              <a:srgbClr val="EEF2FC"/>
            </a:solidFill>
            <a:ln w="25400" cap="sq">
              <a:solidFill>
                <a:srgbClr val="EEF2FC"/>
              </a:solidFill>
              <a:prstDash val="solid"/>
              <a:miter/>
            </a:ln>
          </p:spPr>
        </p:sp>
      </p:grpSp>
      <p:grpSp>
        <p:nvGrpSpPr>
          <p:cNvPr name="Group 13" id="13"/>
          <p:cNvGrpSpPr/>
          <p:nvPr/>
        </p:nvGrpSpPr>
        <p:grpSpPr>
          <a:xfrm rot="0">
            <a:off x="11325863" y="5053079"/>
            <a:ext cx="1122683" cy="1122683"/>
            <a:chOff x="0" y="0"/>
            <a:chExt cx="1496911" cy="149691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496822" cy="1496822"/>
            </a:xfrm>
            <a:custGeom>
              <a:avLst/>
              <a:gdLst/>
              <a:ahLst/>
              <a:cxnLst/>
              <a:rect r="r" b="b" t="t" l="l"/>
              <a:pathLst>
                <a:path h="1496822" w="1496822">
                  <a:moveTo>
                    <a:pt x="0" y="748411"/>
                  </a:moveTo>
                  <a:cubicBezTo>
                    <a:pt x="0" y="335153"/>
                    <a:pt x="335153" y="0"/>
                    <a:pt x="748411" y="0"/>
                  </a:cubicBezTo>
                  <a:cubicBezTo>
                    <a:pt x="1161669" y="0"/>
                    <a:pt x="1496822" y="335153"/>
                    <a:pt x="1496822" y="748411"/>
                  </a:cubicBezTo>
                  <a:cubicBezTo>
                    <a:pt x="1496822" y="1161669"/>
                    <a:pt x="1161669" y="1496822"/>
                    <a:pt x="748411" y="1496822"/>
                  </a:cubicBezTo>
                  <a:cubicBezTo>
                    <a:pt x="335153" y="1496822"/>
                    <a:pt x="0" y="1161796"/>
                    <a:pt x="0" y="748411"/>
                  </a:cubicBezTo>
                  <a:close/>
                </a:path>
              </a:pathLst>
            </a:custGeom>
            <a:solidFill>
              <a:srgbClr val="1F40A8"/>
            </a:solidFill>
            <a:ln w="25400" cap="sq">
              <a:solidFill>
                <a:srgbClr val="1F40A8"/>
              </a:solidFill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11634826" y="5362042"/>
            <a:ext cx="504749" cy="504749"/>
            <a:chOff x="0" y="0"/>
            <a:chExt cx="672998" cy="672998"/>
          </a:xfrm>
        </p:grpSpPr>
        <p:sp>
          <p:nvSpPr>
            <p:cNvPr name="Freeform 16" id="16" descr="preencoded.png"/>
            <p:cNvSpPr/>
            <p:nvPr/>
          </p:nvSpPr>
          <p:spPr>
            <a:xfrm flipH="false" flipV="false" rot="0">
              <a:off x="0" y="0"/>
              <a:ext cx="672973" cy="672973"/>
            </a:xfrm>
            <a:custGeom>
              <a:avLst/>
              <a:gdLst/>
              <a:ahLst/>
              <a:cxnLst/>
              <a:rect r="r" b="b" t="t" l="l"/>
              <a:pathLst>
                <a:path h="672973" w="672973">
                  <a:moveTo>
                    <a:pt x="0" y="0"/>
                  </a:moveTo>
                  <a:lnTo>
                    <a:pt x="672973" y="0"/>
                  </a:lnTo>
                  <a:lnTo>
                    <a:pt x="672973" y="672973"/>
                  </a:lnTo>
                  <a:lnTo>
                    <a:pt x="0" y="6729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-3" b="-3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2801600" y="4754880"/>
            <a:ext cx="4297680" cy="1737360"/>
            <a:chOff x="0" y="0"/>
            <a:chExt cx="5730240" cy="231648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5730240" cy="2316480"/>
            </a:xfrm>
            <a:custGeom>
              <a:avLst/>
              <a:gdLst/>
              <a:ahLst/>
              <a:cxnLst/>
              <a:rect r="r" b="b" t="t" l="l"/>
              <a:pathLst>
                <a:path h="2316480" w="5730240">
                  <a:moveTo>
                    <a:pt x="0" y="0"/>
                  </a:moveTo>
                  <a:lnTo>
                    <a:pt x="5730240" y="0"/>
                  </a:lnTo>
                  <a:lnTo>
                    <a:pt x="5730240" y="2316480"/>
                  </a:lnTo>
                  <a:lnTo>
                    <a:pt x="0" y="23164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1867" t="0" r="-1867" b="0"/>
              </a:stretch>
            </a:blip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66675"/>
              <a:ext cx="5730240" cy="23831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3600"/>
                </a:lnSpc>
              </a:pPr>
              <a:r>
                <a:rPr lang="en-US" sz="3000" b="true">
                  <a:solidFill>
                    <a:srgbClr val="111B45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Komputer yang makin kuat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0960103" y="6845303"/>
            <a:ext cx="6426203" cy="1762763"/>
            <a:chOff x="0" y="0"/>
            <a:chExt cx="8568271" cy="2350351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568182" cy="2350262"/>
            </a:xfrm>
            <a:custGeom>
              <a:avLst/>
              <a:gdLst/>
              <a:ahLst/>
              <a:cxnLst/>
              <a:rect r="r" b="b" t="t" l="l"/>
              <a:pathLst>
                <a:path h="2350262" w="8568182">
                  <a:moveTo>
                    <a:pt x="0" y="346329"/>
                  </a:moveTo>
                  <a:cubicBezTo>
                    <a:pt x="0" y="155067"/>
                    <a:pt x="155067" y="0"/>
                    <a:pt x="346329" y="0"/>
                  </a:cubicBezTo>
                  <a:lnTo>
                    <a:pt x="8221853" y="0"/>
                  </a:lnTo>
                  <a:cubicBezTo>
                    <a:pt x="8413115" y="0"/>
                    <a:pt x="8568182" y="155067"/>
                    <a:pt x="8568182" y="346329"/>
                  </a:cubicBezTo>
                  <a:lnTo>
                    <a:pt x="8568182" y="2003933"/>
                  </a:lnTo>
                  <a:cubicBezTo>
                    <a:pt x="8568182" y="2195195"/>
                    <a:pt x="8413115" y="2350262"/>
                    <a:pt x="8221853" y="2350262"/>
                  </a:cubicBezTo>
                  <a:lnTo>
                    <a:pt x="346329" y="2350262"/>
                  </a:lnTo>
                  <a:cubicBezTo>
                    <a:pt x="155067" y="2350389"/>
                    <a:pt x="0" y="2195322"/>
                    <a:pt x="0" y="2003933"/>
                  </a:cubicBezTo>
                  <a:close/>
                </a:path>
              </a:pathLst>
            </a:custGeom>
            <a:solidFill>
              <a:srgbClr val="EEF2FC"/>
            </a:solidFill>
            <a:ln w="25400" cap="sq">
              <a:solidFill>
                <a:srgbClr val="EEF2FC"/>
              </a:solidFill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11325863" y="7156199"/>
            <a:ext cx="1122683" cy="1122683"/>
            <a:chOff x="0" y="0"/>
            <a:chExt cx="1496911" cy="1496911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496822" cy="1496822"/>
            </a:xfrm>
            <a:custGeom>
              <a:avLst/>
              <a:gdLst/>
              <a:ahLst/>
              <a:cxnLst/>
              <a:rect r="r" b="b" t="t" l="l"/>
              <a:pathLst>
                <a:path h="1496822" w="1496822">
                  <a:moveTo>
                    <a:pt x="0" y="748411"/>
                  </a:moveTo>
                  <a:cubicBezTo>
                    <a:pt x="0" y="335153"/>
                    <a:pt x="335153" y="0"/>
                    <a:pt x="748411" y="0"/>
                  </a:cubicBezTo>
                  <a:cubicBezTo>
                    <a:pt x="1161669" y="0"/>
                    <a:pt x="1496822" y="335153"/>
                    <a:pt x="1496822" y="748411"/>
                  </a:cubicBezTo>
                  <a:cubicBezTo>
                    <a:pt x="1496822" y="1161669"/>
                    <a:pt x="1161669" y="1496822"/>
                    <a:pt x="748411" y="1496822"/>
                  </a:cubicBezTo>
                  <a:cubicBezTo>
                    <a:pt x="335153" y="1496822"/>
                    <a:pt x="0" y="1161796"/>
                    <a:pt x="0" y="748411"/>
                  </a:cubicBezTo>
                  <a:close/>
                </a:path>
              </a:pathLst>
            </a:custGeom>
            <a:solidFill>
              <a:srgbClr val="1F40A8"/>
            </a:solidFill>
            <a:ln w="25400" cap="sq">
              <a:solidFill>
                <a:srgbClr val="1F40A8"/>
              </a:solidFill>
              <a:prstDash val="solid"/>
              <a:miter/>
            </a:ln>
          </p:spPr>
        </p:sp>
      </p:grpSp>
      <p:grpSp>
        <p:nvGrpSpPr>
          <p:cNvPr name="Group 24" id="24"/>
          <p:cNvGrpSpPr/>
          <p:nvPr/>
        </p:nvGrpSpPr>
        <p:grpSpPr>
          <a:xfrm rot="0">
            <a:off x="11634826" y="7465162"/>
            <a:ext cx="504749" cy="504749"/>
            <a:chOff x="0" y="0"/>
            <a:chExt cx="672998" cy="672998"/>
          </a:xfrm>
        </p:grpSpPr>
        <p:sp>
          <p:nvSpPr>
            <p:cNvPr name="Freeform 25" id="25" descr="preencoded.png"/>
            <p:cNvSpPr/>
            <p:nvPr/>
          </p:nvSpPr>
          <p:spPr>
            <a:xfrm flipH="false" flipV="false" rot="0">
              <a:off x="0" y="0"/>
              <a:ext cx="672973" cy="672973"/>
            </a:xfrm>
            <a:custGeom>
              <a:avLst/>
              <a:gdLst/>
              <a:ahLst/>
              <a:cxnLst/>
              <a:rect r="r" b="b" t="t" l="l"/>
              <a:pathLst>
                <a:path h="672973" w="672973">
                  <a:moveTo>
                    <a:pt x="0" y="0"/>
                  </a:moveTo>
                  <a:lnTo>
                    <a:pt x="672973" y="0"/>
                  </a:lnTo>
                  <a:lnTo>
                    <a:pt x="672973" y="672973"/>
                  </a:lnTo>
                  <a:lnTo>
                    <a:pt x="0" y="6729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-3" b="-3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2801600" y="6858000"/>
            <a:ext cx="4297680" cy="1737360"/>
            <a:chOff x="0" y="0"/>
            <a:chExt cx="5730240" cy="231648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5730240" cy="2316480"/>
            </a:xfrm>
            <a:custGeom>
              <a:avLst/>
              <a:gdLst/>
              <a:ahLst/>
              <a:cxnLst/>
              <a:rect r="r" b="b" t="t" l="l"/>
              <a:pathLst>
                <a:path h="2316480" w="5730240">
                  <a:moveTo>
                    <a:pt x="0" y="0"/>
                  </a:moveTo>
                  <a:lnTo>
                    <a:pt x="5730240" y="0"/>
                  </a:lnTo>
                  <a:lnTo>
                    <a:pt x="5730240" y="2316480"/>
                  </a:lnTo>
                  <a:lnTo>
                    <a:pt x="0" y="231648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1867" t="0" r="-1867" b="0"/>
              </a:stretch>
            </a:blip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66675"/>
              <a:ext cx="5730240" cy="238315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3600"/>
                </a:lnSpc>
              </a:pPr>
              <a:r>
                <a:rPr lang="en-US" sz="3000" b="true">
                  <a:solidFill>
                    <a:srgbClr val="111B45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Metode baru untuk memahami bahasa</a:t>
              </a:r>
            </a:p>
          </p:txBody>
        </p:sp>
      </p:grpSp>
      <p:sp>
        <p:nvSpPr>
          <p:cNvPr name="Freeform 29" id="29"/>
          <p:cNvSpPr/>
          <p:nvPr/>
        </p:nvSpPr>
        <p:spPr>
          <a:xfrm flipH="false" flipV="false" rot="0">
            <a:off x="2086406" y="5224921"/>
            <a:ext cx="5767952" cy="4556682"/>
          </a:xfrm>
          <a:custGeom>
            <a:avLst/>
            <a:gdLst/>
            <a:ahLst/>
            <a:cxnLst/>
            <a:rect r="r" b="b" t="t" l="l"/>
            <a:pathLst>
              <a:path h="4556682" w="5767952">
                <a:moveTo>
                  <a:pt x="0" y="0"/>
                </a:moveTo>
                <a:lnTo>
                  <a:pt x="5767952" y="0"/>
                </a:lnTo>
                <a:lnTo>
                  <a:pt x="5767952" y="4556682"/>
                </a:lnTo>
                <a:lnTo>
                  <a:pt x="0" y="455668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1097280" y="895350"/>
            <a:ext cx="10972800" cy="567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9"/>
              </a:lnSpc>
            </a:pPr>
            <a:r>
              <a:rPr lang="en-US" b="true" sz="2199" spc="599">
                <a:solidFill>
                  <a:srgbClr val="1F40A8"/>
                </a:solidFill>
                <a:latin typeface="Arial Bold"/>
                <a:ea typeface="Arial Bold"/>
                <a:cs typeface="Arial Bold"/>
                <a:sym typeface="Arial Bold"/>
              </a:rPr>
              <a:t>01 · APA ITU AI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097280" y="1617345"/>
            <a:ext cx="9144000" cy="2771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00"/>
              </a:lnSpc>
            </a:pPr>
            <a:r>
              <a:rPr lang="en-US" sz="6000" b="true">
                <a:solidFill>
                  <a:srgbClr val="111B45"/>
                </a:solidFill>
                <a:latin typeface="Arial Bold"/>
                <a:ea typeface="Arial Bold"/>
                <a:cs typeface="Arial Bold"/>
                <a:sym typeface="Arial Bold"/>
              </a:rPr>
              <a:t>AI adalah program yang belajar dari contoh.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097280" y="3669668"/>
            <a:ext cx="8961120" cy="2078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>
                <a:solidFill>
                  <a:srgbClr val="4A5578"/>
                </a:solidFill>
                <a:latin typeface="Calibri (MS)"/>
                <a:ea typeface="Calibri (MS)"/>
                <a:cs typeface="Calibri (MS)"/>
                <a:sym typeface="Calibri (MS)"/>
              </a:rPr>
              <a:t>Kita sudah memakainya setiap hari, sering tanpa sadar. Istilahnya ada sejak 1956, tapi baru meledak beberapa tahun terakhir.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0972800" y="1535430"/>
            <a:ext cx="6400800" cy="842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 b="true">
                <a:solidFill>
                  <a:srgbClr val="1F40A8"/>
                </a:solidFill>
                <a:latin typeface="Arial Bold"/>
                <a:ea typeface="Arial Bold"/>
                <a:cs typeface="Arial Bold"/>
                <a:sym typeface="Arial Bold"/>
              </a:rPr>
              <a:t>Tiga bahan ledakan AI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851143" y="5290823"/>
            <a:ext cx="2860043" cy="3500123"/>
            <a:chOff x="0" y="0"/>
            <a:chExt cx="3813391" cy="4666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13429" cy="4666869"/>
            </a:xfrm>
            <a:custGeom>
              <a:avLst/>
              <a:gdLst/>
              <a:ahLst/>
              <a:cxnLst/>
              <a:rect r="r" b="b" t="t" l="l"/>
              <a:pathLst>
                <a:path h="4666869" w="3813429">
                  <a:moveTo>
                    <a:pt x="0" y="344424"/>
                  </a:moveTo>
                  <a:cubicBezTo>
                    <a:pt x="0" y="154178"/>
                    <a:pt x="154178" y="0"/>
                    <a:pt x="344424" y="0"/>
                  </a:cubicBezTo>
                  <a:lnTo>
                    <a:pt x="3469005" y="0"/>
                  </a:lnTo>
                  <a:cubicBezTo>
                    <a:pt x="3659251" y="0"/>
                    <a:pt x="3813429" y="154178"/>
                    <a:pt x="3813429" y="344424"/>
                  </a:cubicBezTo>
                  <a:lnTo>
                    <a:pt x="3813429" y="4322445"/>
                  </a:lnTo>
                  <a:cubicBezTo>
                    <a:pt x="3813429" y="4512691"/>
                    <a:pt x="3659251" y="4666869"/>
                    <a:pt x="3469005" y="4666869"/>
                  </a:cubicBezTo>
                  <a:lnTo>
                    <a:pt x="344424" y="4666869"/>
                  </a:lnTo>
                  <a:cubicBezTo>
                    <a:pt x="154178" y="4666869"/>
                    <a:pt x="0" y="4512564"/>
                    <a:pt x="0" y="4322445"/>
                  </a:cubicBezTo>
                  <a:close/>
                </a:path>
              </a:pathLst>
            </a:custGeom>
            <a:solidFill>
              <a:srgbClr val="1F40A8"/>
            </a:solidFill>
            <a:ln w="25400" cap="sq">
              <a:solidFill>
                <a:srgbClr val="1F40A8"/>
              </a:solidFill>
              <a:prstDash val="solid"/>
              <a:miter/>
            </a:ln>
          </p:spPr>
        </p:sp>
      </p:grpSp>
      <p:grpSp>
        <p:nvGrpSpPr>
          <p:cNvPr name="Group 4" id="4"/>
          <p:cNvGrpSpPr/>
          <p:nvPr/>
        </p:nvGrpSpPr>
        <p:grpSpPr>
          <a:xfrm rot="0">
            <a:off x="8723376" y="5943600"/>
            <a:ext cx="1097280" cy="1097280"/>
            <a:chOff x="0" y="0"/>
            <a:chExt cx="1463040" cy="1463040"/>
          </a:xfrm>
        </p:grpSpPr>
        <p:sp>
          <p:nvSpPr>
            <p:cNvPr name="Freeform 5" id="5" descr="preencoded.png"/>
            <p:cNvSpPr/>
            <p:nvPr/>
          </p:nvSpPr>
          <p:spPr>
            <a:xfrm flipH="false" flipV="false" rot="0">
              <a:off x="0" y="0"/>
              <a:ext cx="1463040" cy="1463040"/>
            </a:xfrm>
            <a:custGeom>
              <a:avLst/>
              <a:gdLst/>
              <a:ahLst/>
              <a:cxnLst/>
              <a:rect r="r" b="b" t="t" l="l"/>
              <a:pathLst>
                <a:path h="1463040" w="1463040">
                  <a:moveTo>
                    <a:pt x="0" y="0"/>
                  </a:moveTo>
                  <a:lnTo>
                    <a:pt x="1463040" y="0"/>
                  </a:lnTo>
                  <a:lnTo>
                    <a:pt x="1463040" y="1463040"/>
                  </a:lnTo>
                  <a:lnTo>
                    <a:pt x="0" y="14630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1051543" y="5290823"/>
            <a:ext cx="2860043" cy="3500123"/>
            <a:chOff x="0" y="0"/>
            <a:chExt cx="3813391" cy="466683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813429" cy="4666869"/>
            </a:xfrm>
            <a:custGeom>
              <a:avLst/>
              <a:gdLst/>
              <a:ahLst/>
              <a:cxnLst/>
              <a:rect r="r" b="b" t="t" l="l"/>
              <a:pathLst>
                <a:path h="4666869" w="3813429">
                  <a:moveTo>
                    <a:pt x="0" y="344424"/>
                  </a:moveTo>
                  <a:cubicBezTo>
                    <a:pt x="0" y="154178"/>
                    <a:pt x="154178" y="0"/>
                    <a:pt x="344424" y="0"/>
                  </a:cubicBezTo>
                  <a:lnTo>
                    <a:pt x="3469005" y="0"/>
                  </a:lnTo>
                  <a:cubicBezTo>
                    <a:pt x="3659251" y="0"/>
                    <a:pt x="3813429" y="154178"/>
                    <a:pt x="3813429" y="344424"/>
                  </a:cubicBezTo>
                  <a:lnTo>
                    <a:pt x="3813429" y="4322445"/>
                  </a:lnTo>
                  <a:cubicBezTo>
                    <a:pt x="3813429" y="4512691"/>
                    <a:pt x="3659251" y="4666869"/>
                    <a:pt x="3469005" y="4666869"/>
                  </a:cubicBezTo>
                  <a:lnTo>
                    <a:pt x="344424" y="4666869"/>
                  </a:lnTo>
                  <a:cubicBezTo>
                    <a:pt x="154178" y="4666869"/>
                    <a:pt x="0" y="4512564"/>
                    <a:pt x="0" y="4322445"/>
                  </a:cubicBezTo>
                  <a:close/>
                </a:path>
              </a:pathLst>
            </a:custGeom>
            <a:solidFill>
              <a:srgbClr val="1F40A8"/>
            </a:solidFill>
            <a:ln w="25400" cap="sq">
              <a:solidFill>
                <a:srgbClr val="1F40A8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11923776" y="5943600"/>
            <a:ext cx="1097280" cy="1097280"/>
            <a:chOff x="0" y="0"/>
            <a:chExt cx="1463040" cy="1463040"/>
          </a:xfrm>
        </p:grpSpPr>
        <p:sp>
          <p:nvSpPr>
            <p:cNvPr name="Freeform 9" id="9" descr="preencoded.png"/>
            <p:cNvSpPr/>
            <p:nvPr/>
          </p:nvSpPr>
          <p:spPr>
            <a:xfrm flipH="false" flipV="false" rot="0">
              <a:off x="0" y="0"/>
              <a:ext cx="1463040" cy="1463040"/>
            </a:xfrm>
            <a:custGeom>
              <a:avLst/>
              <a:gdLst/>
              <a:ahLst/>
              <a:cxnLst/>
              <a:rect r="r" b="b" t="t" l="l"/>
              <a:pathLst>
                <a:path h="1463040" w="1463040">
                  <a:moveTo>
                    <a:pt x="0" y="0"/>
                  </a:moveTo>
                  <a:lnTo>
                    <a:pt x="1463040" y="0"/>
                  </a:lnTo>
                  <a:lnTo>
                    <a:pt x="1463040" y="1463040"/>
                  </a:lnTo>
                  <a:lnTo>
                    <a:pt x="0" y="14630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4251943" y="5290823"/>
            <a:ext cx="2860043" cy="3500123"/>
            <a:chOff x="0" y="0"/>
            <a:chExt cx="3813391" cy="466683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813429" cy="4666869"/>
            </a:xfrm>
            <a:custGeom>
              <a:avLst/>
              <a:gdLst/>
              <a:ahLst/>
              <a:cxnLst/>
              <a:rect r="r" b="b" t="t" l="l"/>
              <a:pathLst>
                <a:path h="4666869" w="3813429">
                  <a:moveTo>
                    <a:pt x="0" y="344424"/>
                  </a:moveTo>
                  <a:cubicBezTo>
                    <a:pt x="0" y="154178"/>
                    <a:pt x="154178" y="0"/>
                    <a:pt x="344424" y="0"/>
                  </a:cubicBezTo>
                  <a:lnTo>
                    <a:pt x="3469005" y="0"/>
                  </a:lnTo>
                  <a:cubicBezTo>
                    <a:pt x="3659251" y="0"/>
                    <a:pt x="3813429" y="154178"/>
                    <a:pt x="3813429" y="344424"/>
                  </a:cubicBezTo>
                  <a:lnTo>
                    <a:pt x="3813429" y="4322445"/>
                  </a:lnTo>
                  <a:cubicBezTo>
                    <a:pt x="3813429" y="4512691"/>
                    <a:pt x="3659251" y="4666869"/>
                    <a:pt x="3469005" y="4666869"/>
                  </a:cubicBezTo>
                  <a:lnTo>
                    <a:pt x="344424" y="4666869"/>
                  </a:lnTo>
                  <a:cubicBezTo>
                    <a:pt x="154178" y="4666869"/>
                    <a:pt x="0" y="4512564"/>
                    <a:pt x="0" y="4322445"/>
                  </a:cubicBezTo>
                  <a:close/>
                </a:path>
              </a:pathLst>
            </a:custGeom>
            <a:solidFill>
              <a:srgbClr val="1F40A8"/>
            </a:solidFill>
            <a:ln w="25400" cap="sq">
              <a:solidFill>
                <a:srgbClr val="1F40A8"/>
              </a:solidFill>
              <a:prstDash val="solid"/>
              <a:miter/>
            </a:ln>
          </p:spPr>
        </p:sp>
      </p:grpSp>
      <p:grpSp>
        <p:nvGrpSpPr>
          <p:cNvPr name="Group 12" id="12"/>
          <p:cNvGrpSpPr/>
          <p:nvPr/>
        </p:nvGrpSpPr>
        <p:grpSpPr>
          <a:xfrm rot="0">
            <a:off x="15124176" y="5943600"/>
            <a:ext cx="1097280" cy="1097280"/>
            <a:chOff x="0" y="0"/>
            <a:chExt cx="1463040" cy="1463040"/>
          </a:xfrm>
        </p:grpSpPr>
        <p:sp>
          <p:nvSpPr>
            <p:cNvPr name="Freeform 13" id="13" descr="preencoded.png"/>
            <p:cNvSpPr/>
            <p:nvPr/>
          </p:nvSpPr>
          <p:spPr>
            <a:xfrm flipH="false" flipV="false" rot="0">
              <a:off x="0" y="0"/>
              <a:ext cx="1463040" cy="1463040"/>
            </a:xfrm>
            <a:custGeom>
              <a:avLst/>
              <a:gdLst/>
              <a:ahLst/>
              <a:cxnLst/>
              <a:rect r="r" b="b" t="t" l="l"/>
              <a:pathLst>
                <a:path h="1463040" w="1463040">
                  <a:moveTo>
                    <a:pt x="0" y="0"/>
                  </a:moveTo>
                  <a:lnTo>
                    <a:pt x="1463040" y="0"/>
                  </a:lnTo>
                  <a:lnTo>
                    <a:pt x="1463040" y="1463040"/>
                  </a:lnTo>
                  <a:lnTo>
                    <a:pt x="0" y="14630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0" y="44453"/>
            <a:ext cx="6405061" cy="10242547"/>
            <a:chOff x="0" y="0"/>
            <a:chExt cx="992311" cy="1586839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992312" cy="1586839"/>
            </a:xfrm>
            <a:custGeom>
              <a:avLst/>
              <a:gdLst/>
              <a:ahLst/>
              <a:cxnLst/>
              <a:rect r="r" b="b" t="t" l="l"/>
              <a:pathLst>
                <a:path h="1586839" w="992312">
                  <a:moveTo>
                    <a:pt x="0" y="0"/>
                  </a:moveTo>
                  <a:lnTo>
                    <a:pt x="992312" y="0"/>
                  </a:lnTo>
                  <a:lnTo>
                    <a:pt x="992312" y="1586839"/>
                  </a:lnTo>
                  <a:lnTo>
                    <a:pt x="0" y="1586839"/>
                  </a:lnTo>
                  <a:close/>
                </a:path>
              </a:pathLst>
            </a:custGeom>
            <a:blipFill>
              <a:blip r:embed="rId6"/>
              <a:stretch>
                <a:fillRect l="-70235" t="0" r="-70235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7863840" y="895350"/>
            <a:ext cx="9144000" cy="567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9"/>
              </a:lnSpc>
            </a:pPr>
            <a:r>
              <a:rPr lang="en-US" b="true" sz="2199" spc="599">
                <a:solidFill>
                  <a:srgbClr val="1F40A8"/>
                </a:solidFill>
                <a:latin typeface="Arial Bold"/>
                <a:ea typeface="Arial Bold"/>
                <a:cs typeface="Arial Bold"/>
                <a:sym typeface="Arial Bold"/>
              </a:rPr>
              <a:t>02 · YANG PALING RAMAI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863840" y="1525905"/>
            <a:ext cx="9509760" cy="1491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7200" b="true">
                <a:solidFill>
                  <a:srgbClr val="111B45"/>
                </a:solidFill>
                <a:latin typeface="Arial Bold"/>
                <a:ea typeface="Arial Bold"/>
                <a:cs typeface="Arial Bold"/>
                <a:sym typeface="Arial Bold"/>
              </a:rPr>
              <a:t>Generative AI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863840" y="3143250"/>
            <a:ext cx="9326880" cy="1520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4A5578"/>
                </a:solidFill>
                <a:latin typeface="Calibri (MS)"/>
                <a:ea typeface="Calibri (MS)"/>
                <a:cs typeface="Calibri (MS)"/>
                <a:sym typeface="Calibri (MS)"/>
              </a:rPr>
              <a:t>AI yang mampu menciptakan sesuatu hanya dari perintah dalam bahasa sehari-hari.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863840" y="7378065"/>
            <a:ext cx="2834640" cy="8515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sz="3200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Teks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064240" y="7378065"/>
            <a:ext cx="2834640" cy="8515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sz="3200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Gambar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4264640" y="7378065"/>
            <a:ext cx="2834640" cy="8515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sz="3200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Kode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97280" y="895350"/>
            <a:ext cx="10972800" cy="567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9"/>
              </a:lnSpc>
            </a:pPr>
            <a:r>
              <a:rPr lang="en-US" b="true" sz="2199" spc="599">
                <a:solidFill>
                  <a:srgbClr val="1F40A8"/>
                </a:solidFill>
                <a:latin typeface="Arial Bold"/>
                <a:ea typeface="Arial Bold"/>
                <a:cs typeface="Arial Bold"/>
                <a:sym typeface="Arial Bold"/>
              </a:rPr>
              <a:t>03 · DAMPAK KE PEKERJAAN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97280" y="1535430"/>
            <a:ext cx="16093440" cy="2396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39"/>
              </a:lnSpc>
            </a:pPr>
            <a:r>
              <a:rPr lang="en-US" sz="5199" b="true">
                <a:solidFill>
                  <a:srgbClr val="111B45"/>
                </a:solidFill>
                <a:latin typeface="Arial Bold"/>
                <a:ea typeface="Arial Bold"/>
                <a:cs typeface="Arial Bold"/>
                <a:sym typeface="Arial Bold"/>
              </a:rPr>
              <a:t>AI tidak sekadar menggantikan manusia. </a:t>
            </a:r>
            <a:r>
              <a:rPr lang="en-US" sz="5199" b="true">
                <a:solidFill>
                  <a:srgbClr val="1F40A8"/>
                </a:solidFill>
                <a:latin typeface="Arial Bold"/>
                <a:ea typeface="Arial Bold"/>
                <a:cs typeface="Arial Bold"/>
                <a:sym typeface="Arial Bold"/>
              </a:rPr>
              <a:t>AI mengubah keterampilan yang dibutuhkan.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084583" y="4376423"/>
            <a:ext cx="5328923" cy="4597403"/>
            <a:chOff x="0" y="0"/>
            <a:chExt cx="7105231" cy="61298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105269" cy="6129909"/>
            </a:xfrm>
            <a:custGeom>
              <a:avLst/>
              <a:gdLst/>
              <a:ahLst/>
              <a:cxnLst/>
              <a:rect r="r" b="b" t="t" l="l"/>
              <a:pathLst>
                <a:path h="6129909" w="7105269">
                  <a:moveTo>
                    <a:pt x="0" y="343281"/>
                  </a:moveTo>
                  <a:cubicBezTo>
                    <a:pt x="0" y="153670"/>
                    <a:pt x="153670" y="0"/>
                    <a:pt x="343281" y="0"/>
                  </a:cubicBezTo>
                  <a:lnTo>
                    <a:pt x="6761988" y="0"/>
                  </a:lnTo>
                  <a:cubicBezTo>
                    <a:pt x="6951599" y="0"/>
                    <a:pt x="7105269" y="153670"/>
                    <a:pt x="7105269" y="343281"/>
                  </a:cubicBezTo>
                  <a:lnTo>
                    <a:pt x="7105269" y="5786628"/>
                  </a:lnTo>
                  <a:cubicBezTo>
                    <a:pt x="7105269" y="5976239"/>
                    <a:pt x="6951599" y="6129909"/>
                    <a:pt x="6761988" y="6129909"/>
                  </a:cubicBezTo>
                  <a:lnTo>
                    <a:pt x="343281" y="6129909"/>
                  </a:lnTo>
                  <a:cubicBezTo>
                    <a:pt x="153670" y="6129909"/>
                    <a:pt x="0" y="5976239"/>
                    <a:pt x="0" y="5786628"/>
                  </a:cubicBezTo>
                  <a:close/>
                </a:path>
              </a:pathLst>
            </a:custGeom>
            <a:solidFill>
              <a:srgbClr val="EEF2FC"/>
            </a:solidFill>
            <a:ln w="25400" cap="sq">
              <a:solidFill>
                <a:srgbClr val="EEF2FC"/>
              </a:solidFill>
              <a:prstDash val="solid"/>
              <a:miter/>
            </a:ln>
          </p:spPr>
        </p:sp>
      </p:grpSp>
      <p:sp>
        <p:nvSpPr>
          <p:cNvPr name="TextBox 6" id="6"/>
          <p:cNvSpPr txBox="true"/>
          <p:nvPr/>
        </p:nvSpPr>
        <p:spPr>
          <a:xfrm rot="0">
            <a:off x="1645920" y="4735830"/>
            <a:ext cx="4389120" cy="659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</a:pPr>
            <a:r>
              <a:rPr lang="en-US" sz="2600" b="true">
                <a:solidFill>
                  <a:srgbClr val="4A5578"/>
                </a:solidFill>
                <a:latin typeface="Arial Bold"/>
                <a:ea typeface="Arial Bold"/>
                <a:cs typeface="Arial Bold"/>
                <a:sym typeface="Arial Bold"/>
              </a:rPr>
              <a:t>Cepat mencoba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645920" y="5366385"/>
            <a:ext cx="4389120" cy="1491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080"/>
              </a:lnSpc>
            </a:pPr>
            <a:r>
              <a:rPr lang="en-US" sz="8400" b="true">
                <a:solidFill>
                  <a:srgbClr val="1F40A8"/>
                </a:solidFill>
                <a:latin typeface="Arial Bold"/>
                <a:ea typeface="Arial Bold"/>
                <a:cs typeface="Arial Bold"/>
                <a:sym typeface="Arial Bold"/>
              </a:rPr>
              <a:t>69%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645920" y="6892290"/>
            <a:ext cx="4389120" cy="1794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</a:pPr>
            <a:r>
              <a:rPr lang="en-US" sz="2600">
                <a:solidFill>
                  <a:srgbClr val="111B45"/>
                </a:solidFill>
                <a:latin typeface="Calibri (MS)"/>
                <a:ea typeface="Calibri (MS)"/>
                <a:cs typeface="Calibri (MS)"/>
                <a:sym typeface="Calibri (MS)"/>
              </a:rPr>
              <a:t>masyarakat Indonesia pernah memakai AI, di atas rata-rata global 54%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6753863" y="4376423"/>
            <a:ext cx="5328923" cy="4597403"/>
            <a:chOff x="0" y="0"/>
            <a:chExt cx="7105231" cy="612987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7105269" cy="6129909"/>
            </a:xfrm>
            <a:custGeom>
              <a:avLst/>
              <a:gdLst/>
              <a:ahLst/>
              <a:cxnLst/>
              <a:rect r="r" b="b" t="t" l="l"/>
              <a:pathLst>
                <a:path h="6129909" w="7105269">
                  <a:moveTo>
                    <a:pt x="0" y="343281"/>
                  </a:moveTo>
                  <a:cubicBezTo>
                    <a:pt x="0" y="153670"/>
                    <a:pt x="153670" y="0"/>
                    <a:pt x="343281" y="0"/>
                  </a:cubicBezTo>
                  <a:lnTo>
                    <a:pt x="6761988" y="0"/>
                  </a:lnTo>
                  <a:cubicBezTo>
                    <a:pt x="6951599" y="0"/>
                    <a:pt x="7105269" y="153670"/>
                    <a:pt x="7105269" y="343281"/>
                  </a:cubicBezTo>
                  <a:lnTo>
                    <a:pt x="7105269" y="5786628"/>
                  </a:lnTo>
                  <a:cubicBezTo>
                    <a:pt x="7105269" y="5976239"/>
                    <a:pt x="6951599" y="6129909"/>
                    <a:pt x="6761988" y="6129909"/>
                  </a:cubicBezTo>
                  <a:lnTo>
                    <a:pt x="343281" y="6129909"/>
                  </a:lnTo>
                  <a:cubicBezTo>
                    <a:pt x="153670" y="6129909"/>
                    <a:pt x="0" y="5976239"/>
                    <a:pt x="0" y="5786628"/>
                  </a:cubicBezTo>
                  <a:close/>
                </a:path>
              </a:pathLst>
            </a:custGeom>
            <a:solidFill>
              <a:srgbClr val="EEF2FC"/>
            </a:solidFill>
            <a:ln w="25400" cap="sq">
              <a:solidFill>
                <a:srgbClr val="EEF2FC"/>
              </a:solidFill>
              <a:prstDash val="solid"/>
              <a:miter/>
            </a:ln>
          </p:spPr>
        </p:sp>
      </p:grpSp>
      <p:sp>
        <p:nvSpPr>
          <p:cNvPr name="TextBox 11" id="11"/>
          <p:cNvSpPr txBox="true"/>
          <p:nvPr/>
        </p:nvSpPr>
        <p:spPr>
          <a:xfrm rot="0">
            <a:off x="7315200" y="4735830"/>
            <a:ext cx="4389120" cy="659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</a:pPr>
            <a:r>
              <a:rPr lang="en-US" sz="2600" b="true">
                <a:solidFill>
                  <a:srgbClr val="4A5578"/>
                </a:solidFill>
                <a:latin typeface="Arial Bold"/>
                <a:ea typeface="Arial Bold"/>
                <a:cs typeface="Arial Bold"/>
                <a:sym typeface="Arial Bold"/>
              </a:rPr>
              <a:t>Belum optimal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315200" y="5366385"/>
            <a:ext cx="4389120" cy="1491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080"/>
              </a:lnSpc>
            </a:pPr>
            <a:r>
              <a:rPr lang="en-US" sz="8400" b="true">
                <a:solidFill>
                  <a:srgbClr val="111B45"/>
                </a:solidFill>
                <a:latin typeface="Arial Bold"/>
                <a:ea typeface="Arial Bold"/>
                <a:cs typeface="Arial Bold"/>
                <a:sym typeface="Arial Bold"/>
              </a:rPr>
              <a:t>&gt;90%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315200" y="6892290"/>
            <a:ext cx="4389120" cy="1794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</a:pPr>
            <a:r>
              <a:rPr lang="en-US" sz="2600">
                <a:solidFill>
                  <a:srgbClr val="111B45"/>
                </a:solidFill>
                <a:latin typeface="Calibri (MS)"/>
                <a:ea typeface="Calibri (MS)"/>
                <a:cs typeface="Calibri (MS)"/>
                <a:sym typeface="Calibri (MS)"/>
              </a:rPr>
              <a:t>UMKM Indonesia belum mengoptimalkan pemanfaatan AI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2423143" y="4376423"/>
            <a:ext cx="4780283" cy="4597403"/>
            <a:chOff x="0" y="0"/>
            <a:chExt cx="6373711" cy="6129871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73749" cy="6129909"/>
            </a:xfrm>
            <a:custGeom>
              <a:avLst/>
              <a:gdLst/>
              <a:ahLst/>
              <a:cxnLst/>
              <a:rect r="r" b="b" t="t" l="l"/>
              <a:pathLst>
                <a:path h="6129909" w="6373749">
                  <a:moveTo>
                    <a:pt x="0" y="343281"/>
                  </a:moveTo>
                  <a:cubicBezTo>
                    <a:pt x="0" y="153670"/>
                    <a:pt x="153670" y="0"/>
                    <a:pt x="343281" y="0"/>
                  </a:cubicBezTo>
                  <a:lnTo>
                    <a:pt x="6030468" y="0"/>
                  </a:lnTo>
                  <a:cubicBezTo>
                    <a:pt x="6220079" y="0"/>
                    <a:pt x="6373749" y="153670"/>
                    <a:pt x="6373749" y="343281"/>
                  </a:cubicBezTo>
                  <a:lnTo>
                    <a:pt x="6373749" y="5786628"/>
                  </a:lnTo>
                  <a:cubicBezTo>
                    <a:pt x="6373749" y="5976239"/>
                    <a:pt x="6220079" y="6129909"/>
                    <a:pt x="6030468" y="6129909"/>
                  </a:cubicBezTo>
                  <a:lnTo>
                    <a:pt x="343281" y="6129909"/>
                  </a:lnTo>
                  <a:cubicBezTo>
                    <a:pt x="153670" y="6129909"/>
                    <a:pt x="0" y="5976239"/>
                    <a:pt x="0" y="5786628"/>
                  </a:cubicBezTo>
                  <a:close/>
                </a:path>
              </a:pathLst>
            </a:custGeom>
            <a:solidFill>
              <a:srgbClr val="1F40A8"/>
            </a:solidFill>
            <a:ln w="25400" cap="sq">
              <a:solidFill>
                <a:srgbClr val="1F40A8"/>
              </a:solidFill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12971783" y="4833623"/>
            <a:ext cx="1214123" cy="1214123"/>
            <a:chOff x="0" y="0"/>
            <a:chExt cx="1618831" cy="1618831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618742" cy="1618742"/>
            </a:xfrm>
            <a:custGeom>
              <a:avLst/>
              <a:gdLst/>
              <a:ahLst/>
              <a:cxnLst/>
              <a:rect r="r" b="b" t="t" l="l"/>
              <a:pathLst>
                <a:path h="1618742" w="1618742">
                  <a:moveTo>
                    <a:pt x="0" y="809371"/>
                  </a:moveTo>
                  <a:cubicBezTo>
                    <a:pt x="0" y="362331"/>
                    <a:pt x="362331" y="0"/>
                    <a:pt x="809371" y="0"/>
                  </a:cubicBezTo>
                  <a:cubicBezTo>
                    <a:pt x="1256411" y="0"/>
                    <a:pt x="1618742" y="362331"/>
                    <a:pt x="1618742" y="809371"/>
                  </a:cubicBezTo>
                  <a:cubicBezTo>
                    <a:pt x="1618742" y="1256411"/>
                    <a:pt x="1256411" y="1618742"/>
                    <a:pt x="809371" y="1618742"/>
                  </a:cubicBezTo>
                  <a:cubicBezTo>
                    <a:pt x="362331" y="1618742"/>
                    <a:pt x="0" y="1256411"/>
                    <a:pt x="0" y="809371"/>
                  </a:cubicBezTo>
                  <a:close/>
                </a:path>
              </a:pathLst>
            </a:custGeom>
            <a:solidFill>
              <a:srgbClr val="F4C51A"/>
            </a:solidFill>
            <a:ln w="25400" cap="sq">
              <a:solidFill>
                <a:srgbClr val="F4C51A"/>
              </a:solidFill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13305434" y="5167274"/>
            <a:ext cx="546811" cy="546811"/>
            <a:chOff x="0" y="0"/>
            <a:chExt cx="729082" cy="729082"/>
          </a:xfrm>
        </p:grpSpPr>
        <p:sp>
          <p:nvSpPr>
            <p:cNvPr name="Freeform 19" id="19" descr="preencoded.png"/>
            <p:cNvSpPr/>
            <p:nvPr/>
          </p:nvSpPr>
          <p:spPr>
            <a:xfrm flipH="false" flipV="false" rot="0">
              <a:off x="0" y="0"/>
              <a:ext cx="729107" cy="729107"/>
            </a:xfrm>
            <a:custGeom>
              <a:avLst/>
              <a:gdLst/>
              <a:ahLst/>
              <a:cxnLst/>
              <a:rect r="r" b="b" t="t" l="l"/>
              <a:pathLst>
                <a:path h="729107" w="729107">
                  <a:moveTo>
                    <a:pt x="0" y="0"/>
                  </a:moveTo>
                  <a:lnTo>
                    <a:pt x="729107" y="0"/>
                  </a:lnTo>
                  <a:lnTo>
                    <a:pt x="729107" y="729107"/>
                  </a:lnTo>
                  <a:lnTo>
                    <a:pt x="0" y="7291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3" b="3"/>
              </a:stretch>
            </a:blip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2984480" y="6189345"/>
            <a:ext cx="3840480" cy="1125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Di situlah peluangnya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984480" y="7277100"/>
            <a:ext cx="3840480" cy="1501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79"/>
              </a:lnSpc>
            </a:pPr>
            <a:r>
              <a:rPr lang="en-US" sz="2400">
                <a:solidFill>
                  <a:srgbClr val="DCE3F7"/>
                </a:solidFill>
                <a:latin typeface="Calibri (MS)"/>
                <a:ea typeface="Calibri (MS)"/>
                <a:cs typeface="Calibri (MS)"/>
                <a:sym typeface="Calibri (MS)"/>
              </a:rPr>
              <a:t>Yang bisa membantu usaha kecil memakai AI dengan benar akan dibutuhkan.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097280" y="9288780"/>
            <a:ext cx="16093440" cy="586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sz="2000">
                <a:solidFill>
                  <a:srgbClr val="4A5578"/>
                </a:solidFill>
                <a:latin typeface="Calibri (MS)"/>
                <a:ea typeface="Calibri (MS)"/>
                <a:cs typeface="Calibri (MS)"/>
                <a:sym typeface="Calibri (MS)"/>
              </a:rPr>
              <a:t>Sumber: Survei PwC (Feb 2026) dan Kementerian Ekonomi Kreatif, via Founderplus.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11B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97280" y="895350"/>
            <a:ext cx="10972800" cy="567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9"/>
              </a:lnSpc>
            </a:pPr>
            <a:r>
              <a:rPr lang="en-US" b="true" sz="2199" spc="599">
                <a:solidFill>
                  <a:srgbClr val="F4C51A"/>
                </a:solidFill>
                <a:latin typeface="Arial Bold"/>
                <a:ea typeface="Arial Bold"/>
                <a:cs typeface="Arial Bold"/>
                <a:sym typeface="Arial Bold"/>
              </a:rPr>
              <a:t>04 · RISIKO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97280" y="1525905"/>
            <a:ext cx="16093440" cy="1491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79"/>
              </a:lnSpc>
            </a:pPr>
            <a:r>
              <a:rPr lang="en-US" sz="6399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AI juga membawa risiko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084583" y="3553463"/>
            <a:ext cx="7889243" cy="4140203"/>
            <a:chOff x="0" y="0"/>
            <a:chExt cx="10518991" cy="55202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0518901" cy="5520182"/>
            </a:xfrm>
            <a:custGeom>
              <a:avLst/>
              <a:gdLst/>
              <a:ahLst/>
              <a:cxnLst/>
              <a:rect r="r" b="b" t="t" l="l"/>
              <a:pathLst>
                <a:path h="5520182" w="10518901">
                  <a:moveTo>
                    <a:pt x="0" y="343408"/>
                  </a:moveTo>
                  <a:cubicBezTo>
                    <a:pt x="0" y="153797"/>
                    <a:pt x="153797" y="0"/>
                    <a:pt x="343408" y="0"/>
                  </a:cubicBezTo>
                  <a:lnTo>
                    <a:pt x="10175494" y="0"/>
                  </a:lnTo>
                  <a:cubicBezTo>
                    <a:pt x="10365232" y="0"/>
                    <a:pt x="10518901" y="153797"/>
                    <a:pt x="10518901" y="343408"/>
                  </a:cubicBezTo>
                  <a:lnTo>
                    <a:pt x="10518901" y="5176774"/>
                  </a:lnTo>
                  <a:cubicBezTo>
                    <a:pt x="10518901" y="5366512"/>
                    <a:pt x="10365105" y="5520182"/>
                    <a:pt x="10175494" y="5520182"/>
                  </a:cubicBezTo>
                  <a:lnTo>
                    <a:pt x="343408" y="5520182"/>
                  </a:lnTo>
                  <a:cubicBezTo>
                    <a:pt x="153797" y="5520309"/>
                    <a:pt x="0" y="5366512"/>
                    <a:pt x="0" y="5176774"/>
                  </a:cubicBezTo>
                  <a:close/>
                </a:path>
              </a:pathLst>
            </a:custGeom>
            <a:solidFill>
              <a:srgbClr val="1C2A5E"/>
            </a:solidFill>
            <a:ln w="25400" cap="sq">
              <a:solidFill>
                <a:srgbClr val="1C2A5E"/>
              </a:solidFill>
              <a:prstDash val="solid"/>
              <a:miter/>
            </a:ln>
          </p:spPr>
        </p:sp>
      </p:grpSp>
      <p:grpSp>
        <p:nvGrpSpPr>
          <p:cNvPr name="Group 6" id="6"/>
          <p:cNvGrpSpPr/>
          <p:nvPr/>
        </p:nvGrpSpPr>
        <p:grpSpPr>
          <a:xfrm rot="0">
            <a:off x="1724663" y="4102103"/>
            <a:ext cx="1397003" cy="1397003"/>
            <a:chOff x="0" y="0"/>
            <a:chExt cx="1862671" cy="186267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862582" cy="1862582"/>
            </a:xfrm>
            <a:custGeom>
              <a:avLst/>
              <a:gdLst/>
              <a:ahLst/>
              <a:cxnLst/>
              <a:rect r="r" b="b" t="t" l="l"/>
              <a:pathLst>
                <a:path h="1862582" w="1862582">
                  <a:moveTo>
                    <a:pt x="0" y="931291"/>
                  </a:moveTo>
                  <a:cubicBezTo>
                    <a:pt x="0" y="416941"/>
                    <a:pt x="416941" y="0"/>
                    <a:pt x="931291" y="0"/>
                  </a:cubicBezTo>
                  <a:cubicBezTo>
                    <a:pt x="1445641" y="0"/>
                    <a:pt x="1862582" y="416941"/>
                    <a:pt x="1862582" y="931291"/>
                  </a:cubicBezTo>
                  <a:cubicBezTo>
                    <a:pt x="1862582" y="1445641"/>
                    <a:pt x="1445641" y="1862582"/>
                    <a:pt x="931291" y="1862582"/>
                  </a:cubicBezTo>
                  <a:cubicBezTo>
                    <a:pt x="416941" y="1862582"/>
                    <a:pt x="0" y="1445641"/>
                    <a:pt x="0" y="931291"/>
                  </a:cubicBezTo>
                  <a:close/>
                </a:path>
              </a:pathLst>
            </a:custGeom>
            <a:solidFill>
              <a:srgbClr val="F4C51A"/>
            </a:solidFill>
            <a:ln w="25400" cap="sq">
              <a:solidFill>
                <a:srgbClr val="F4C51A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2107692" y="4485132"/>
            <a:ext cx="630936" cy="630936"/>
            <a:chOff x="0" y="0"/>
            <a:chExt cx="841248" cy="841248"/>
          </a:xfrm>
        </p:grpSpPr>
        <p:sp>
          <p:nvSpPr>
            <p:cNvPr name="Freeform 9" id="9" descr="preencoded.png"/>
            <p:cNvSpPr/>
            <p:nvPr/>
          </p:nvSpPr>
          <p:spPr>
            <a:xfrm flipH="false" flipV="false" rot="0">
              <a:off x="0" y="0"/>
              <a:ext cx="841248" cy="841248"/>
            </a:xfrm>
            <a:custGeom>
              <a:avLst/>
              <a:gdLst/>
              <a:ahLst/>
              <a:cxnLst/>
              <a:rect r="r" b="b" t="t" l="l"/>
              <a:pathLst>
                <a:path h="841248" w="841248">
                  <a:moveTo>
                    <a:pt x="0" y="0"/>
                  </a:moveTo>
                  <a:lnTo>
                    <a:pt x="841248" y="0"/>
                  </a:lnTo>
                  <a:lnTo>
                    <a:pt x="841248" y="841248"/>
                  </a:lnTo>
                  <a:lnTo>
                    <a:pt x="0" y="8412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3474720" y="4114800"/>
            <a:ext cx="5120640" cy="1371600"/>
            <a:chOff x="0" y="0"/>
            <a:chExt cx="6827520" cy="1828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827520" cy="1828800"/>
            </a:xfrm>
            <a:custGeom>
              <a:avLst/>
              <a:gdLst/>
              <a:ahLst/>
              <a:cxnLst/>
              <a:rect r="r" b="b" t="t" l="l"/>
              <a:pathLst>
                <a:path h="1828800" w="6827520">
                  <a:moveTo>
                    <a:pt x="0" y="0"/>
                  </a:moveTo>
                  <a:lnTo>
                    <a:pt x="6827520" y="0"/>
                  </a:lnTo>
                  <a:lnTo>
                    <a:pt x="6827520" y="1828800"/>
                  </a:lnTo>
                  <a:lnTo>
                    <a:pt x="0" y="182880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0" t="-22744" r="0" b="-22744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6827520" cy="185737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4320"/>
                </a:lnSpc>
              </a:pPr>
              <a:r>
                <a:rPr lang="en-US" sz="3600" b="true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Penipuan deepfake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737360" y="5785485"/>
            <a:ext cx="6583680" cy="1621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DCE3F7"/>
                </a:solidFill>
                <a:latin typeface="Calibri (MS)"/>
                <a:ea typeface="Calibri (MS)"/>
                <a:cs typeface="Calibri (MS)"/>
                <a:sym typeface="Calibri (MS)"/>
              </a:rPr>
              <a:t>Suara dan wajah bisa ditiru untuk menipu orang terdekat.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314183" y="3553463"/>
            <a:ext cx="7889243" cy="4140203"/>
            <a:chOff x="0" y="0"/>
            <a:chExt cx="10518991" cy="5520271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518901" cy="5520182"/>
            </a:xfrm>
            <a:custGeom>
              <a:avLst/>
              <a:gdLst/>
              <a:ahLst/>
              <a:cxnLst/>
              <a:rect r="r" b="b" t="t" l="l"/>
              <a:pathLst>
                <a:path h="5520182" w="10518901">
                  <a:moveTo>
                    <a:pt x="0" y="343408"/>
                  </a:moveTo>
                  <a:cubicBezTo>
                    <a:pt x="0" y="153797"/>
                    <a:pt x="153797" y="0"/>
                    <a:pt x="343408" y="0"/>
                  </a:cubicBezTo>
                  <a:lnTo>
                    <a:pt x="10175494" y="0"/>
                  </a:lnTo>
                  <a:cubicBezTo>
                    <a:pt x="10365232" y="0"/>
                    <a:pt x="10518901" y="153797"/>
                    <a:pt x="10518901" y="343408"/>
                  </a:cubicBezTo>
                  <a:lnTo>
                    <a:pt x="10518901" y="5176774"/>
                  </a:lnTo>
                  <a:cubicBezTo>
                    <a:pt x="10518901" y="5366512"/>
                    <a:pt x="10365105" y="5520182"/>
                    <a:pt x="10175494" y="5520182"/>
                  </a:cubicBezTo>
                  <a:lnTo>
                    <a:pt x="343408" y="5520182"/>
                  </a:lnTo>
                  <a:cubicBezTo>
                    <a:pt x="153797" y="5520309"/>
                    <a:pt x="0" y="5366512"/>
                    <a:pt x="0" y="5176774"/>
                  </a:cubicBezTo>
                  <a:close/>
                </a:path>
              </a:pathLst>
            </a:custGeom>
            <a:solidFill>
              <a:srgbClr val="1C2A5E"/>
            </a:solidFill>
            <a:ln w="25400" cap="sq">
              <a:solidFill>
                <a:srgbClr val="1C2A5E"/>
              </a:solidFill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9954263" y="4102103"/>
            <a:ext cx="1397003" cy="1397003"/>
            <a:chOff x="0" y="0"/>
            <a:chExt cx="1862671" cy="1862671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862582" cy="1862582"/>
            </a:xfrm>
            <a:custGeom>
              <a:avLst/>
              <a:gdLst/>
              <a:ahLst/>
              <a:cxnLst/>
              <a:rect r="r" b="b" t="t" l="l"/>
              <a:pathLst>
                <a:path h="1862582" w="1862582">
                  <a:moveTo>
                    <a:pt x="0" y="931291"/>
                  </a:moveTo>
                  <a:cubicBezTo>
                    <a:pt x="0" y="416941"/>
                    <a:pt x="416941" y="0"/>
                    <a:pt x="931291" y="0"/>
                  </a:cubicBezTo>
                  <a:cubicBezTo>
                    <a:pt x="1445641" y="0"/>
                    <a:pt x="1862582" y="416941"/>
                    <a:pt x="1862582" y="931291"/>
                  </a:cubicBezTo>
                  <a:cubicBezTo>
                    <a:pt x="1862582" y="1445641"/>
                    <a:pt x="1445641" y="1862582"/>
                    <a:pt x="931291" y="1862582"/>
                  </a:cubicBezTo>
                  <a:cubicBezTo>
                    <a:pt x="416941" y="1862582"/>
                    <a:pt x="0" y="1445641"/>
                    <a:pt x="0" y="931291"/>
                  </a:cubicBezTo>
                  <a:close/>
                </a:path>
              </a:pathLst>
            </a:custGeom>
            <a:solidFill>
              <a:srgbClr val="F4C51A"/>
            </a:solidFill>
            <a:ln w="25400" cap="sq">
              <a:solidFill>
                <a:srgbClr val="F4C51A"/>
              </a:solidFill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10337292" y="4485132"/>
            <a:ext cx="630936" cy="630936"/>
            <a:chOff x="0" y="0"/>
            <a:chExt cx="841248" cy="841248"/>
          </a:xfrm>
        </p:grpSpPr>
        <p:sp>
          <p:nvSpPr>
            <p:cNvPr name="Freeform 19" id="19" descr="preencoded.png"/>
            <p:cNvSpPr/>
            <p:nvPr/>
          </p:nvSpPr>
          <p:spPr>
            <a:xfrm flipH="false" flipV="false" rot="0">
              <a:off x="0" y="0"/>
              <a:ext cx="841248" cy="841248"/>
            </a:xfrm>
            <a:custGeom>
              <a:avLst/>
              <a:gdLst/>
              <a:ahLst/>
              <a:cxnLst/>
              <a:rect r="r" b="b" t="t" l="l"/>
              <a:pathLst>
                <a:path h="841248" w="841248">
                  <a:moveTo>
                    <a:pt x="0" y="0"/>
                  </a:moveTo>
                  <a:lnTo>
                    <a:pt x="841248" y="0"/>
                  </a:lnTo>
                  <a:lnTo>
                    <a:pt x="841248" y="841248"/>
                  </a:lnTo>
                  <a:lnTo>
                    <a:pt x="0" y="8412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1704320" y="4114800"/>
            <a:ext cx="5120640" cy="1371600"/>
            <a:chOff x="0" y="0"/>
            <a:chExt cx="6827520" cy="1828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827520" cy="1828800"/>
            </a:xfrm>
            <a:custGeom>
              <a:avLst/>
              <a:gdLst/>
              <a:ahLst/>
              <a:cxnLst/>
              <a:rect r="r" b="b" t="t" l="l"/>
              <a:pathLst>
                <a:path h="1828800" w="6827520">
                  <a:moveTo>
                    <a:pt x="0" y="0"/>
                  </a:moveTo>
                  <a:lnTo>
                    <a:pt x="6827520" y="0"/>
                  </a:lnTo>
                  <a:lnTo>
                    <a:pt x="6827520" y="1828800"/>
                  </a:lnTo>
                  <a:lnTo>
                    <a:pt x="0" y="182880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0" t="-22744" r="0" b="-22744"/>
              </a:stretch>
            </a:blip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28575"/>
              <a:ext cx="6827520" cy="185737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4320"/>
                </a:lnSpc>
              </a:pPr>
              <a:r>
                <a:rPr lang="en-US" sz="3600" b="true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Jawaban yang keliru</a:t>
              </a: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9966960" y="5785485"/>
            <a:ext cx="6583680" cy="1621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DCE3F7"/>
                </a:solidFill>
                <a:latin typeface="Calibri (MS)"/>
                <a:ea typeface="Calibri (MS)"/>
                <a:cs typeface="Calibri (MS)"/>
                <a:sym typeface="Calibri (MS)"/>
              </a:rPr>
              <a:t>AI bisa salah dengan sangat percaya diri, jadi cek ke sumber aslinya.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1097280" y="8321040"/>
            <a:ext cx="16093440" cy="1097280"/>
            <a:chOff x="0" y="0"/>
            <a:chExt cx="21457920" cy="146304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1457920" cy="1463040"/>
            </a:xfrm>
            <a:custGeom>
              <a:avLst/>
              <a:gdLst/>
              <a:ahLst/>
              <a:cxnLst/>
              <a:rect r="r" b="b" t="t" l="l"/>
              <a:pathLst>
                <a:path h="1463040" w="21457920">
                  <a:moveTo>
                    <a:pt x="0" y="0"/>
                  </a:moveTo>
                  <a:lnTo>
                    <a:pt x="21457920" y="0"/>
                  </a:lnTo>
                  <a:lnTo>
                    <a:pt x="2145792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0" t="-235780" r="0" b="-235780"/>
              </a:stretch>
            </a:blip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19050"/>
              <a:ext cx="21457920" cy="148209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5280"/>
                </a:lnSpc>
              </a:pPr>
              <a:r>
                <a:rPr lang="en-US" sz="4400" b="true">
                  <a:solidFill>
                    <a:srgbClr val="F4C51A"/>
                  </a:solidFill>
                  <a:latin typeface="Arial Bold"/>
                  <a:ea typeface="Arial Bold"/>
                  <a:cs typeface="Arial Bold"/>
                  <a:sym typeface="Arial Bold"/>
                </a:rPr>
                <a:t>Karena itu: tetap kritis dan waspada.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F40A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97280" y="1078230"/>
            <a:ext cx="10972800" cy="567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9"/>
              </a:lnSpc>
            </a:pPr>
            <a:r>
              <a:rPr lang="en-US" b="true" sz="2199" spc="599">
                <a:solidFill>
                  <a:srgbClr val="F4C51A"/>
                </a:solidFill>
                <a:latin typeface="Arial Bold"/>
                <a:ea typeface="Arial Bold"/>
                <a:cs typeface="Arial Bold"/>
                <a:sym typeface="Arial Bold"/>
              </a:rPr>
              <a:t>PESAN UTAMA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1097280" y="1828800"/>
            <a:ext cx="16093440" cy="3291840"/>
            <a:chOff x="0" y="0"/>
            <a:chExt cx="21457920" cy="438912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457920" cy="4389120"/>
            </a:xfrm>
            <a:custGeom>
              <a:avLst/>
              <a:gdLst/>
              <a:ahLst/>
              <a:cxnLst/>
              <a:rect r="r" b="b" t="t" l="l"/>
              <a:pathLst>
                <a:path h="4389120" w="21457920">
                  <a:moveTo>
                    <a:pt x="0" y="0"/>
                  </a:moveTo>
                  <a:lnTo>
                    <a:pt x="21457920" y="0"/>
                  </a:lnTo>
                  <a:lnTo>
                    <a:pt x="21457920" y="4389120"/>
                  </a:lnTo>
                  <a:lnTo>
                    <a:pt x="0" y="438912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0" t="-45260" r="0" b="-45260"/>
              </a:stretch>
            </a:blip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21457920" cy="442722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9600"/>
                </a:lnSpc>
              </a:pPr>
              <a:r>
                <a:rPr lang="en-US" sz="8000" b="true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Biarkan AI memproduksi,</a:t>
              </a:r>
            </a:p>
            <a:p>
              <a:pPr algn="l">
                <a:lnSpc>
                  <a:spcPts val="9600"/>
                </a:lnSpc>
              </a:pPr>
              <a:r>
                <a:rPr lang="en-US" sz="8000" b="true">
                  <a:solidFill>
                    <a:srgbClr val="F4C51A"/>
                  </a:solidFill>
                  <a:latin typeface="Arial Bold"/>
                  <a:ea typeface="Arial Bold"/>
                  <a:cs typeface="Arial Bold"/>
                  <a:sym typeface="Arial Bold"/>
                </a:rPr>
                <a:t>kamu yang memutuskan.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084583" y="6113783"/>
            <a:ext cx="2402843" cy="2402843"/>
            <a:chOff x="0" y="0"/>
            <a:chExt cx="3203791" cy="320379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203829" cy="3203829"/>
            </a:xfrm>
            <a:custGeom>
              <a:avLst/>
              <a:gdLst/>
              <a:ahLst/>
              <a:cxnLst/>
              <a:rect r="r" b="b" t="t" l="l"/>
              <a:pathLst>
                <a:path h="3203829" w="3203829">
                  <a:moveTo>
                    <a:pt x="0" y="1601851"/>
                  </a:moveTo>
                  <a:cubicBezTo>
                    <a:pt x="0" y="717169"/>
                    <a:pt x="717169" y="0"/>
                    <a:pt x="1601851" y="0"/>
                  </a:cubicBezTo>
                  <a:cubicBezTo>
                    <a:pt x="2486533" y="0"/>
                    <a:pt x="3203829" y="717169"/>
                    <a:pt x="3203829" y="1601851"/>
                  </a:cubicBezTo>
                  <a:cubicBezTo>
                    <a:pt x="3203829" y="2486533"/>
                    <a:pt x="2486533" y="3203829"/>
                    <a:pt x="1601851" y="3203829"/>
                  </a:cubicBezTo>
                  <a:cubicBezTo>
                    <a:pt x="717169" y="3203829"/>
                    <a:pt x="0" y="2486533"/>
                    <a:pt x="0" y="1601851"/>
                  </a:cubicBezTo>
                  <a:close/>
                </a:path>
              </a:pathLst>
            </a:custGeom>
            <a:solidFill>
              <a:srgbClr val="2B51C4"/>
            </a:solidFill>
            <a:ln w="25400" cap="sq">
              <a:solidFill>
                <a:srgbClr val="2B51C4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1739189" y="6768389"/>
            <a:ext cx="1093622" cy="1093622"/>
            <a:chOff x="0" y="0"/>
            <a:chExt cx="1458163" cy="1458163"/>
          </a:xfrm>
        </p:grpSpPr>
        <p:sp>
          <p:nvSpPr>
            <p:cNvPr name="Freeform 9" id="9" descr="preencoded.png"/>
            <p:cNvSpPr/>
            <p:nvPr/>
          </p:nvSpPr>
          <p:spPr>
            <a:xfrm flipH="false" flipV="false" rot="0">
              <a:off x="0" y="0"/>
              <a:ext cx="1458214" cy="1458214"/>
            </a:xfrm>
            <a:custGeom>
              <a:avLst/>
              <a:gdLst/>
              <a:ahLst/>
              <a:cxnLst/>
              <a:rect r="r" b="b" t="t" l="l"/>
              <a:pathLst>
                <a:path h="1458214" w="1458214">
                  <a:moveTo>
                    <a:pt x="0" y="0"/>
                  </a:moveTo>
                  <a:lnTo>
                    <a:pt x="1458214" y="0"/>
                  </a:lnTo>
                  <a:lnTo>
                    <a:pt x="1458214" y="1458214"/>
                  </a:lnTo>
                  <a:lnTo>
                    <a:pt x="0" y="14582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3" b="3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3840480" y="6126480"/>
            <a:ext cx="4937760" cy="2377440"/>
            <a:chOff x="0" y="0"/>
            <a:chExt cx="6583680" cy="316992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583680" cy="3169920"/>
            </a:xfrm>
            <a:custGeom>
              <a:avLst/>
              <a:gdLst/>
              <a:ahLst/>
              <a:cxnLst/>
              <a:rect r="r" b="b" t="t" l="l"/>
              <a:pathLst>
                <a:path h="3169920" w="6583680">
                  <a:moveTo>
                    <a:pt x="0" y="0"/>
                  </a:moveTo>
                  <a:lnTo>
                    <a:pt x="6583680" y="0"/>
                  </a:lnTo>
                  <a:lnTo>
                    <a:pt x="6583680" y="3169920"/>
                  </a:lnTo>
                  <a:lnTo>
                    <a:pt x="0" y="316992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1775" t="0" r="-11775" b="0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6583680" cy="319849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4320"/>
                </a:lnSpc>
              </a:pPr>
              <a:r>
                <a:rPr lang="en-US" sz="3600" b="true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AI</a:t>
              </a:r>
            </a:p>
            <a:p>
              <a:pPr algn="l">
                <a:lnSpc>
                  <a:spcPts val="3120"/>
                </a:lnSpc>
              </a:pPr>
              <a:r>
                <a:rPr lang="en-US" sz="2600">
                  <a:solidFill>
                    <a:srgbClr val="DCE3F7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memproduksi teks, gambar, dan kode dalam hitungan detik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9497063" y="6113783"/>
            <a:ext cx="2402843" cy="2402843"/>
            <a:chOff x="0" y="0"/>
            <a:chExt cx="3203791" cy="320379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03829" cy="3203829"/>
            </a:xfrm>
            <a:custGeom>
              <a:avLst/>
              <a:gdLst/>
              <a:ahLst/>
              <a:cxnLst/>
              <a:rect r="r" b="b" t="t" l="l"/>
              <a:pathLst>
                <a:path h="3203829" w="3203829">
                  <a:moveTo>
                    <a:pt x="0" y="1601851"/>
                  </a:moveTo>
                  <a:cubicBezTo>
                    <a:pt x="0" y="717169"/>
                    <a:pt x="717169" y="0"/>
                    <a:pt x="1601851" y="0"/>
                  </a:cubicBezTo>
                  <a:cubicBezTo>
                    <a:pt x="2486533" y="0"/>
                    <a:pt x="3203829" y="717169"/>
                    <a:pt x="3203829" y="1601851"/>
                  </a:cubicBezTo>
                  <a:cubicBezTo>
                    <a:pt x="3203829" y="2486533"/>
                    <a:pt x="2486533" y="3203829"/>
                    <a:pt x="1601851" y="3203829"/>
                  </a:cubicBezTo>
                  <a:cubicBezTo>
                    <a:pt x="717169" y="3203829"/>
                    <a:pt x="0" y="2486533"/>
                    <a:pt x="0" y="1601851"/>
                  </a:cubicBezTo>
                  <a:close/>
                </a:path>
              </a:pathLst>
            </a:custGeom>
            <a:solidFill>
              <a:srgbClr val="F4C51A"/>
            </a:solidFill>
            <a:ln w="25400" cap="sq">
              <a:solidFill>
                <a:srgbClr val="F4C51A"/>
              </a:solidFill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10151669" y="6768389"/>
            <a:ext cx="1093622" cy="1093622"/>
            <a:chOff x="0" y="0"/>
            <a:chExt cx="1458163" cy="1458163"/>
          </a:xfrm>
        </p:grpSpPr>
        <p:sp>
          <p:nvSpPr>
            <p:cNvPr name="Freeform 16" id="16" descr="preencoded.png"/>
            <p:cNvSpPr/>
            <p:nvPr/>
          </p:nvSpPr>
          <p:spPr>
            <a:xfrm flipH="false" flipV="false" rot="0">
              <a:off x="0" y="0"/>
              <a:ext cx="1458214" cy="1458214"/>
            </a:xfrm>
            <a:custGeom>
              <a:avLst/>
              <a:gdLst/>
              <a:ahLst/>
              <a:cxnLst/>
              <a:rect r="r" b="b" t="t" l="l"/>
              <a:pathLst>
                <a:path h="1458214" w="1458214">
                  <a:moveTo>
                    <a:pt x="0" y="0"/>
                  </a:moveTo>
                  <a:lnTo>
                    <a:pt x="1458214" y="0"/>
                  </a:lnTo>
                  <a:lnTo>
                    <a:pt x="1458214" y="1458214"/>
                  </a:lnTo>
                  <a:lnTo>
                    <a:pt x="0" y="14582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3" b="3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2252960" y="6126480"/>
            <a:ext cx="5120640" cy="2377440"/>
            <a:chOff x="0" y="0"/>
            <a:chExt cx="6827520" cy="316992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6827520" cy="3169920"/>
            </a:xfrm>
            <a:custGeom>
              <a:avLst/>
              <a:gdLst/>
              <a:ahLst/>
              <a:cxnLst/>
              <a:rect r="r" b="b" t="t" l="l"/>
              <a:pathLst>
                <a:path h="3169920" w="6827520">
                  <a:moveTo>
                    <a:pt x="0" y="0"/>
                  </a:moveTo>
                  <a:lnTo>
                    <a:pt x="6827520" y="0"/>
                  </a:lnTo>
                  <a:lnTo>
                    <a:pt x="6827520" y="3169920"/>
                  </a:lnTo>
                  <a:lnTo>
                    <a:pt x="0" y="316992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9569" t="0" r="-9569" b="0"/>
              </a:stretch>
            </a:blip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28575"/>
              <a:ext cx="6827520" cy="319849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4320"/>
                </a:lnSpc>
              </a:pPr>
              <a:r>
                <a:rPr lang="en-US" sz="3600" b="true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Kamu</a:t>
              </a:r>
            </a:p>
            <a:p>
              <a:pPr algn="l">
                <a:lnSpc>
                  <a:spcPts val="3120"/>
                </a:lnSpc>
              </a:pPr>
              <a:r>
                <a:rPr lang="en-US" sz="2600">
                  <a:solidFill>
                    <a:srgbClr val="DCE3F7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memberi arahan, menilai hasil, dan mengambil keputusan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DAHWHO9_yQQ</dc:identifier>
  <dcterms:modified xsi:type="dcterms:W3CDTF">2011-08-01T06:04:30Z</dcterms:modified>
  <cp:revision>1</cp:revision>
  <dc:title>Kesimpulan-Mengenal-AI.pptx</dc:title>
</cp:coreProperties>
</file>